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5" r:id="rId1"/>
  </p:sldMasterIdLst>
  <p:notesMasterIdLst>
    <p:notesMasterId r:id="rId21"/>
  </p:notesMasterIdLst>
  <p:handoutMasterIdLst>
    <p:handoutMasterId r:id="rId22"/>
  </p:handoutMasterIdLst>
  <p:sldIdLst>
    <p:sldId id="282" r:id="rId2"/>
    <p:sldId id="281" r:id="rId3"/>
    <p:sldId id="298" r:id="rId4"/>
    <p:sldId id="299" r:id="rId5"/>
    <p:sldId id="300" r:id="rId6"/>
    <p:sldId id="301" r:id="rId7"/>
    <p:sldId id="302" r:id="rId8"/>
    <p:sldId id="303" r:id="rId9"/>
    <p:sldId id="313" r:id="rId10"/>
    <p:sldId id="316" r:id="rId11"/>
    <p:sldId id="317" r:id="rId12"/>
    <p:sldId id="315" r:id="rId13"/>
    <p:sldId id="304" r:id="rId14"/>
    <p:sldId id="305" r:id="rId15"/>
    <p:sldId id="306" r:id="rId16"/>
    <p:sldId id="307" r:id="rId17"/>
    <p:sldId id="308" r:id="rId18"/>
    <p:sldId id="314" r:id="rId19"/>
    <p:sldId id="309" r:id="rId20"/>
  </p:sldIdLst>
  <p:sldSz cx="37463413" cy="210677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2" userDrawn="1">
          <p15:clr>
            <a:srgbClr val="A4A3A4"/>
          </p15:clr>
        </p15:guide>
        <p15:guide id="2" orient="horz" pos="3396" userDrawn="1">
          <p15:clr>
            <a:srgbClr val="A4A3A4"/>
          </p15:clr>
        </p15:guide>
        <p15:guide id="3" pos="23056" userDrawn="1">
          <p15:clr>
            <a:srgbClr val="A4A3A4"/>
          </p15:clr>
        </p15:guide>
        <p15:guide id="4" pos="520" userDrawn="1">
          <p15:clr>
            <a:srgbClr val="A4A3A4"/>
          </p15:clr>
        </p15:guide>
        <p15:guide id="5" pos="5848" userDrawn="1">
          <p15:clr>
            <a:srgbClr val="A4A3A4"/>
          </p15:clr>
        </p15:guide>
        <p15:guide id="6" pos="6232" userDrawn="1">
          <p15:clr>
            <a:srgbClr val="A4A3A4"/>
          </p15:clr>
        </p15:guide>
        <p15:guide id="7" pos="11608" userDrawn="1">
          <p15:clr>
            <a:srgbClr val="A4A3A4"/>
          </p15:clr>
        </p15:guide>
        <p15:guide id="8" pos="11992" userDrawn="1">
          <p15:clr>
            <a:srgbClr val="A4A3A4"/>
          </p15:clr>
        </p15:guide>
        <p15:guide id="9" pos="17368" userDrawn="1">
          <p15:clr>
            <a:srgbClr val="A4A3A4"/>
          </p15:clr>
        </p15:guide>
        <p15:guide id="10" pos="17752" userDrawn="1">
          <p15:clr>
            <a:srgbClr val="A4A3A4"/>
          </p15:clr>
        </p15:guide>
        <p15:guide id="11" orient="horz" pos="12684" userDrawn="1">
          <p15:clr>
            <a:srgbClr val="A4A3A4"/>
          </p15:clr>
        </p15:guide>
        <p15:guide id="12" orient="horz" pos="36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ah Cheves" initials="HC" lastIdx="15" clrIdx="0">
    <p:extLst>
      <p:ext uri="{19B8F6BF-5375-455C-9EA6-DF929625EA0E}">
        <p15:presenceInfo xmlns:p15="http://schemas.microsoft.com/office/powerpoint/2012/main" userId="S::hcheves@usc.edu::1d4165aa-1380-4bd5-b792-7aa6308a4ef1" providerId="AD"/>
      </p:ext>
    </p:extLst>
  </p:cmAuthor>
  <p:cmAuthor id="2" name="Yujia Zhang" initials="YZ" lastIdx="2" clrIdx="1">
    <p:extLst>
      <p:ext uri="{19B8F6BF-5375-455C-9EA6-DF929625EA0E}">
        <p15:presenceInfo xmlns:p15="http://schemas.microsoft.com/office/powerpoint/2012/main" userId="S::zhan834@usc.edu::8abf8aba-2b2a-4aaf-83f7-0a725d44588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A80000"/>
    <a:srgbClr val="FF0000"/>
    <a:srgbClr val="F5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6"/>
    <p:restoredTop sz="93475"/>
  </p:normalViewPr>
  <p:slideViewPr>
    <p:cSldViewPr snapToGrid="0" snapToObjects="1">
      <p:cViewPr varScale="1">
        <p:scale>
          <a:sx n="34" d="100"/>
          <a:sy n="34" d="100"/>
        </p:scale>
        <p:origin x="864" y="256"/>
      </p:cViewPr>
      <p:guideLst>
        <p:guide orient="horz" pos="3132"/>
        <p:guide orient="horz" pos="3396"/>
        <p:guide pos="23056"/>
        <p:guide pos="520"/>
        <p:guide pos="5848"/>
        <p:guide pos="6232"/>
        <p:guide pos="11608"/>
        <p:guide pos="11992"/>
        <p:guide pos="17368"/>
        <p:guide pos="17752"/>
        <p:guide orient="horz" pos="12684"/>
        <p:guide orient="horz" pos="36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3784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36533-E22B-2B4C-B5E8-F902600A42DB}" type="datetimeFigureOut">
              <a:rPr lang="en-US" smtClean="0"/>
              <a:t>5/27/22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DD426-1ACA-1E4C-AE87-A547C473B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78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86D7A-222B-BC4E-982C-46748DC477C8}" type="datetimeFigureOut">
              <a:rPr lang="en-US" smtClean="0"/>
              <a:t>5/27/22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0EF6E-EB4E-C743-B793-CD7D10150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80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0EF6E-EB4E-C743-B793-CD7D10150F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01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F0EF6E-EB4E-C743-B793-CD7D10150F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43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F9FFF-AC8A-4546-975B-5ED836DC3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927" y="3447889"/>
            <a:ext cx="28097560" cy="7334685"/>
          </a:xfrm>
        </p:spPr>
        <p:txBody>
          <a:bodyPr anchor="b"/>
          <a:lstStyle>
            <a:lvl1pPr algn="ctr">
              <a:defRPr sz="1843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BFBCC1-0D45-DA4E-87DD-C2BD936F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2927" y="11065427"/>
            <a:ext cx="28097560" cy="5086486"/>
          </a:xfrm>
        </p:spPr>
        <p:txBody>
          <a:bodyPr/>
          <a:lstStyle>
            <a:lvl1pPr marL="0" indent="0" algn="ctr">
              <a:buNone/>
              <a:defRPr sz="7373"/>
            </a:lvl1pPr>
            <a:lvl2pPr marL="1404518" indent="0" algn="ctr">
              <a:buNone/>
              <a:defRPr sz="6144"/>
            </a:lvl2pPr>
            <a:lvl3pPr marL="2809037" indent="0" algn="ctr">
              <a:buNone/>
              <a:defRPr sz="5530"/>
            </a:lvl3pPr>
            <a:lvl4pPr marL="4213555" indent="0" algn="ctr">
              <a:buNone/>
              <a:defRPr sz="4915"/>
            </a:lvl4pPr>
            <a:lvl5pPr marL="5618074" indent="0" algn="ctr">
              <a:buNone/>
              <a:defRPr sz="4915"/>
            </a:lvl5pPr>
            <a:lvl6pPr marL="7022592" indent="0" algn="ctr">
              <a:buNone/>
              <a:defRPr sz="4915"/>
            </a:lvl6pPr>
            <a:lvl7pPr marL="8427110" indent="0" algn="ctr">
              <a:buNone/>
              <a:defRPr sz="4915"/>
            </a:lvl7pPr>
            <a:lvl8pPr marL="9831629" indent="0" algn="ctr">
              <a:buNone/>
              <a:defRPr sz="4915"/>
            </a:lvl8pPr>
            <a:lvl9pPr marL="11236147" indent="0" algn="ctr">
              <a:buNone/>
              <a:defRPr sz="4915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F73DA-0269-D047-A814-DB28664E5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E7F0B-FCD4-2B43-8CB3-2641E71F0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D9A0D-684B-B541-AF8C-0FB88CFE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2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D4EAE-403C-8348-82BF-15C81C16E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464171-B956-5140-9237-05F424CB8A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56970-5D9A-F840-B088-2E48804B1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71519-1787-8847-83DC-BE4985090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1CF7C-1233-1D40-B1C1-BC544192E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03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6D1B02-BE04-D243-8BA0-DC7CE9F8A9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6809755" y="1121661"/>
            <a:ext cx="8078048" cy="17853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FC9E14-674F-604E-B10E-B4354B071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75609" y="1121661"/>
            <a:ext cx="23765853" cy="17853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EFFF8-B5D8-924B-AF9A-ACBA0E525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F78F6-7585-3D44-A834-B501B42B3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81CCD-8DA6-A945-A63B-431F000A4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08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E6493-371D-5449-A9CB-EE69B1FA3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1E5AE-B9C4-5746-B20D-1758F4522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F263F-12A3-2E44-944F-EEEF30781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25F54-F878-3E40-A6CF-E932BA0B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34329-6DA9-8148-BCE2-E8D25D34A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1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0C9E0-1E49-AA4D-AB85-55E3CFABB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6097" y="5252301"/>
            <a:ext cx="32312194" cy="8763582"/>
          </a:xfrm>
        </p:spPr>
        <p:txBody>
          <a:bodyPr anchor="b"/>
          <a:lstStyle>
            <a:lvl1pPr>
              <a:defRPr sz="1843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75B3E-7193-F94F-B98D-EEC3D9EF2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56097" y="14098790"/>
            <a:ext cx="32312194" cy="4608561"/>
          </a:xfrm>
        </p:spPr>
        <p:txBody>
          <a:bodyPr/>
          <a:lstStyle>
            <a:lvl1pPr marL="0" indent="0">
              <a:buNone/>
              <a:defRPr sz="7373">
                <a:solidFill>
                  <a:schemeClr val="tx1">
                    <a:tint val="75000"/>
                  </a:schemeClr>
                </a:solidFill>
              </a:defRPr>
            </a:lvl1pPr>
            <a:lvl2pPr marL="1404518" indent="0">
              <a:buNone/>
              <a:defRPr sz="6144">
                <a:solidFill>
                  <a:schemeClr val="tx1">
                    <a:tint val="75000"/>
                  </a:schemeClr>
                </a:solidFill>
              </a:defRPr>
            </a:lvl2pPr>
            <a:lvl3pPr marL="2809037" indent="0">
              <a:buNone/>
              <a:defRPr sz="5530">
                <a:solidFill>
                  <a:schemeClr val="tx1">
                    <a:tint val="75000"/>
                  </a:schemeClr>
                </a:solidFill>
              </a:defRPr>
            </a:lvl3pPr>
            <a:lvl4pPr marL="4213555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4pPr>
            <a:lvl5pPr marL="5618074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5pPr>
            <a:lvl6pPr marL="7022592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6pPr>
            <a:lvl7pPr marL="8427110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7pPr>
            <a:lvl8pPr marL="9831629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8pPr>
            <a:lvl9pPr marL="11236147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3D0C2-7B6E-0E48-84B2-B031A2F0F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531FA-F16A-A040-905B-60FDD8F03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D803B-BBF2-C248-9D28-25BCF84B8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65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76552-5F19-024D-949C-A623EFFE1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544B2-9885-334F-8AC1-008EA3E7D7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75609" y="5608303"/>
            <a:ext cx="15921951" cy="13367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E883F-C1D5-DC42-8D63-783B633F8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965853" y="5608303"/>
            <a:ext cx="15921951" cy="13367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DBF86-5102-1B48-B82C-D838BDB2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D31EC-96F8-7D47-8237-AE78E0727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B290E-68E6-EE4C-9A57-C4D234985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37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06AF9-D1B7-0548-B26B-2EA119457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489" y="1121662"/>
            <a:ext cx="32312194" cy="40721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48A99-45E1-9342-9979-5C6F456B7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0491" y="5164517"/>
            <a:ext cx="15848778" cy="2531050"/>
          </a:xfrm>
        </p:spPr>
        <p:txBody>
          <a:bodyPr anchor="b"/>
          <a:lstStyle>
            <a:lvl1pPr marL="0" indent="0">
              <a:buNone/>
              <a:defRPr sz="7373" b="1"/>
            </a:lvl1pPr>
            <a:lvl2pPr marL="1404518" indent="0">
              <a:buNone/>
              <a:defRPr sz="6144" b="1"/>
            </a:lvl2pPr>
            <a:lvl3pPr marL="2809037" indent="0">
              <a:buNone/>
              <a:defRPr sz="5530" b="1"/>
            </a:lvl3pPr>
            <a:lvl4pPr marL="4213555" indent="0">
              <a:buNone/>
              <a:defRPr sz="4915" b="1"/>
            </a:lvl4pPr>
            <a:lvl5pPr marL="5618074" indent="0">
              <a:buNone/>
              <a:defRPr sz="4915" b="1"/>
            </a:lvl5pPr>
            <a:lvl6pPr marL="7022592" indent="0">
              <a:buNone/>
              <a:defRPr sz="4915" b="1"/>
            </a:lvl6pPr>
            <a:lvl7pPr marL="8427110" indent="0">
              <a:buNone/>
              <a:defRPr sz="4915" b="1"/>
            </a:lvl7pPr>
            <a:lvl8pPr marL="9831629" indent="0">
              <a:buNone/>
              <a:defRPr sz="4915" b="1"/>
            </a:lvl8pPr>
            <a:lvl9pPr marL="11236147" indent="0">
              <a:buNone/>
              <a:defRPr sz="49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7FC1B-A264-A949-A3EE-4B8A69B2C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80491" y="7695568"/>
            <a:ext cx="15848778" cy="11319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ED73D3-61BE-AE4A-A2B7-0977726F25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8965853" y="5164517"/>
            <a:ext cx="15926830" cy="2531050"/>
          </a:xfrm>
        </p:spPr>
        <p:txBody>
          <a:bodyPr anchor="b"/>
          <a:lstStyle>
            <a:lvl1pPr marL="0" indent="0">
              <a:buNone/>
              <a:defRPr sz="7373" b="1"/>
            </a:lvl1pPr>
            <a:lvl2pPr marL="1404518" indent="0">
              <a:buNone/>
              <a:defRPr sz="6144" b="1"/>
            </a:lvl2pPr>
            <a:lvl3pPr marL="2809037" indent="0">
              <a:buNone/>
              <a:defRPr sz="5530" b="1"/>
            </a:lvl3pPr>
            <a:lvl4pPr marL="4213555" indent="0">
              <a:buNone/>
              <a:defRPr sz="4915" b="1"/>
            </a:lvl4pPr>
            <a:lvl5pPr marL="5618074" indent="0">
              <a:buNone/>
              <a:defRPr sz="4915" b="1"/>
            </a:lvl5pPr>
            <a:lvl6pPr marL="7022592" indent="0">
              <a:buNone/>
              <a:defRPr sz="4915" b="1"/>
            </a:lvl6pPr>
            <a:lvl7pPr marL="8427110" indent="0">
              <a:buNone/>
              <a:defRPr sz="4915" b="1"/>
            </a:lvl7pPr>
            <a:lvl8pPr marL="9831629" indent="0">
              <a:buNone/>
              <a:defRPr sz="4915" b="1"/>
            </a:lvl8pPr>
            <a:lvl9pPr marL="11236147" indent="0">
              <a:buNone/>
              <a:defRPr sz="49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083051-D3FC-D447-BBE0-AF09852347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8965853" y="7695568"/>
            <a:ext cx="15926830" cy="11319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E52BF8-A4BE-6543-981E-08DEFDF76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846918-CE47-AE45-A1B6-3E052F04B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883ABC-3C7D-094C-884C-2617827D1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41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93F5F-14AC-1D46-8CBA-C18ED6745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DEA1E6-2098-5643-A03E-A1694CCFD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DA8E6-00A6-3B47-A46B-1D44474AF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818A86-B767-7741-9A81-0E88B5DFB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16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741986-6610-A44B-8AB0-6F1B9BF89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818700-4448-DD46-877D-F249ACC62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B95183-B95C-7F4F-8D1D-F89B83CBC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0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BD753-6F52-8F48-9AC8-401291513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491" y="1404514"/>
            <a:ext cx="12082925" cy="4915800"/>
          </a:xfrm>
        </p:spPr>
        <p:txBody>
          <a:bodyPr anchor="b"/>
          <a:lstStyle>
            <a:lvl1pPr>
              <a:defRPr sz="983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39A2F-0189-3E41-9FA0-1795CD4C5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26830" y="3033362"/>
            <a:ext cx="18965853" cy="14971731"/>
          </a:xfrm>
        </p:spPr>
        <p:txBody>
          <a:bodyPr/>
          <a:lstStyle>
            <a:lvl1pPr>
              <a:defRPr sz="9830"/>
            </a:lvl1pPr>
            <a:lvl2pPr>
              <a:defRPr sz="8602"/>
            </a:lvl2pPr>
            <a:lvl3pPr>
              <a:defRPr sz="7373"/>
            </a:lvl3pPr>
            <a:lvl4pPr>
              <a:defRPr sz="6144"/>
            </a:lvl4pPr>
            <a:lvl5pPr>
              <a:defRPr sz="6144"/>
            </a:lvl5pPr>
            <a:lvl6pPr>
              <a:defRPr sz="6144"/>
            </a:lvl6pPr>
            <a:lvl7pPr>
              <a:defRPr sz="6144"/>
            </a:lvl7pPr>
            <a:lvl8pPr>
              <a:defRPr sz="6144"/>
            </a:lvl8pPr>
            <a:lvl9pPr>
              <a:defRPr sz="61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1A150-5BE7-5246-9610-3BBC830B7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0491" y="6320314"/>
            <a:ext cx="12082925" cy="11709163"/>
          </a:xfrm>
        </p:spPr>
        <p:txBody>
          <a:bodyPr/>
          <a:lstStyle>
            <a:lvl1pPr marL="0" indent="0">
              <a:buNone/>
              <a:defRPr sz="4915"/>
            </a:lvl1pPr>
            <a:lvl2pPr marL="1404518" indent="0">
              <a:buNone/>
              <a:defRPr sz="4301"/>
            </a:lvl2pPr>
            <a:lvl3pPr marL="2809037" indent="0">
              <a:buNone/>
              <a:defRPr sz="3686"/>
            </a:lvl3pPr>
            <a:lvl4pPr marL="4213555" indent="0">
              <a:buNone/>
              <a:defRPr sz="3072"/>
            </a:lvl4pPr>
            <a:lvl5pPr marL="5618074" indent="0">
              <a:buNone/>
              <a:defRPr sz="3072"/>
            </a:lvl5pPr>
            <a:lvl6pPr marL="7022592" indent="0">
              <a:buNone/>
              <a:defRPr sz="3072"/>
            </a:lvl6pPr>
            <a:lvl7pPr marL="8427110" indent="0">
              <a:buNone/>
              <a:defRPr sz="3072"/>
            </a:lvl7pPr>
            <a:lvl8pPr marL="9831629" indent="0">
              <a:buNone/>
              <a:defRPr sz="3072"/>
            </a:lvl8pPr>
            <a:lvl9pPr marL="11236147" indent="0">
              <a:buNone/>
              <a:defRPr sz="30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6DCCA-EA1D-064B-A575-E293B4A8D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D4696-51A9-2A4E-A950-9177F734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4690C1-C37E-9A45-89FD-B36F6EB3F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11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AAFB4-18F5-A44B-BD1E-4827A0DE6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491" y="1404514"/>
            <a:ext cx="12082925" cy="4915800"/>
          </a:xfrm>
        </p:spPr>
        <p:txBody>
          <a:bodyPr anchor="b"/>
          <a:lstStyle>
            <a:lvl1pPr>
              <a:defRPr sz="983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B5199A-5EE8-5342-AD1E-858E83E2DF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5926830" y="3033362"/>
            <a:ext cx="18965853" cy="14971731"/>
          </a:xfrm>
        </p:spPr>
        <p:txBody>
          <a:bodyPr/>
          <a:lstStyle>
            <a:lvl1pPr marL="0" indent="0">
              <a:buNone/>
              <a:defRPr sz="9830"/>
            </a:lvl1pPr>
            <a:lvl2pPr marL="1404518" indent="0">
              <a:buNone/>
              <a:defRPr sz="8602"/>
            </a:lvl2pPr>
            <a:lvl3pPr marL="2809037" indent="0">
              <a:buNone/>
              <a:defRPr sz="7373"/>
            </a:lvl3pPr>
            <a:lvl4pPr marL="4213555" indent="0">
              <a:buNone/>
              <a:defRPr sz="6144"/>
            </a:lvl4pPr>
            <a:lvl5pPr marL="5618074" indent="0">
              <a:buNone/>
              <a:defRPr sz="6144"/>
            </a:lvl5pPr>
            <a:lvl6pPr marL="7022592" indent="0">
              <a:buNone/>
              <a:defRPr sz="6144"/>
            </a:lvl6pPr>
            <a:lvl7pPr marL="8427110" indent="0">
              <a:buNone/>
              <a:defRPr sz="6144"/>
            </a:lvl7pPr>
            <a:lvl8pPr marL="9831629" indent="0">
              <a:buNone/>
              <a:defRPr sz="6144"/>
            </a:lvl8pPr>
            <a:lvl9pPr marL="11236147" indent="0">
              <a:buNone/>
              <a:defRPr sz="6144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50B754-7BF4-E845-9D02-B696C7F3C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0491" y="6320314"/>
            <a:ext cx="12082925" cy="11709163"/>
          </a:xfrm>
        </p:spPr>
        <p:txBody>
          <a:bodyPr/>
          <a:lstStyle>
            <a:lvl1pPr marL="0" indent="0">
              <a:buNone/>
              <a:defRPr sz="4915"/>
            </a:lvl1pPr>
            <a:lvl2pPr marL="1404518" indent="0">
              <a:buNone/>
              <a:defRPr sz="4301"/>
            </a:lvl2pPr>
            <a:lvl3pPr marL="2809037" indent="0">
              <a:buNone/>
              <a:defRPr sz="3686"/>
            </a:lvl3pPr>
            <a:lvl4pPr marL="4213555" indent="0">
              <a:buNone/>
              <a:defRPr sz="3072"/>
            </a:lvl4pPr>
            <a:lvl5pPr marL="5618074" indent="0">
              <a:buNone/>
              <a:defRPr sz="3072"/>
            </a:lvl5pPr>
            <a:lvl6pPr marL="7022592" indent="0">
              <a:buNone/>
              <a:defRPr sz="3072"/>
            </a:lvl6pPr>
            <a:lvl7pPr marL="8427110" indent="0">
              <a:buNone/>
              <a:defRPr sz="3072"/>
            </a:lvl7pPr>
            <a:lvl8pPr marL="9831629" indent="0">
              <a:buNone/>
              <a:defRPr sz="3072"/>
            </a:lvl8pPr>
            <a:lvl9pPr marL="11236147" indent="0">
              <a:buNone/>
              <a:defRPr sz="30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75858-9AAC-F149-A4B6-489FF089F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08E93-6A14-634A-9DC9-967724ABC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6415B-DA2A-1846-B274-4EB2BAF5A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77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FBA8BC-A7B4-134D-B1BE-1F90F55EB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610" y="1121662"/>
            <a:ext cx="32312194" cy="4072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AC533E-DAE1-A54B-81A0-9C1C1BF9C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75610" y="5608303"/>
            <a:ext cx="32312194" cy="13367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9104F-5D9F-F949-8854-0EEE62DE4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75610" y="19526650"/>
            <a:ext cx="8429268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5/27/22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C215E-A35C-F541-8D12-809DEB46EE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409756" y="19526650"/>
            <a:ext cx="12643902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59277-9FC4-BE47-B4F1-582BFA1A34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458535" y="19526650"/>
            <a:ext cx="8429268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id="{851152F1-44F6-5B41-A19B-E0CD1EA108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" y="0"/>
            <a:ext cx="37463413" cy="3512576"/>
          </a:xfrm>
          <a:prstGeom prst="rect">
            <a:avLst/>
          </a:prstGeom>
          <a:solidFill>
            <a:srgbClr val="A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1EADDB-F430-B64F-80F9-2FBDDFFA2247}"/>
              </a:ext>
            </a:extLst>
          </p:cNvPr>
          <p:cNvSpPr/>
          <p:nvPr userDrawn="1"/>
        </p:nvSpPr>
        <p:spPr>
          <a:xfrm>
            <a:off x="-1" y="3478193"/>
            <a:ext cx="37463413" cy="180925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36">
            <a:extLst>
              <a:ext uri="{FF2B5EF4-FFF2-40B4-BE49-F238E27FC236}">
                <a16:creationId xmlns:a16="http://schemas.microsoft.com/office/drawing/2014/main" id="{7602D6B1-ABFE-4641-BE21-9CD8CBFEE1B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9082085"/>
            <a:ext cx="37463413" cy="1985628"/>
          </a:xfrm>
          <a:prstGeom prst="rect">
            <a:avLst/>
          </a:prstGeom>
          <a:solidFill>
            <a:srgbClr val="A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69B3AD1-98D0-D14F-88FC-8D8D42B1848F}"/>
              </a:ext>
            </a:extLst>
          </p:cNvPr>
          <p:cNvCxnSpPr/>
          <p:nvPr userDrawn="1"/>
        </p:nvCxnSpPr>
        <p:spPr>
          <a:xfrm>
            <a:off x="28194626" y="19527805"/>
            <a:ext cx="0" cy="1063256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7C7FB98C-6A7B-814B-8BC5-F3A6F13ED4C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6000"/>
          </a:blip>
          <a:stretch>
            <a:fillRect/>
          </a:stretch>
        </p:blipFill>
        <p:spPr>
          <a:xfrm>
            <a:off x="269058" y="19263366"/>
            <a:ext cx="4613103" cy="1592133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2CEDA9DF-E982-1843-8AD2-17354BD31D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alphaModFix amt="51000"/>
          </a:blip>
          <a:srcRect l="-3020" t="-3299" r="-6212" b="49195"/>
          <a:stretch/>
        </p:blipFill>
        <p:spPr>
          <a:xfrm>
            <a:off x="30632401" y="0"/>
            <a:ext cx="6831012" cy="3478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02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2809037" rtl="0" eaLnBrk="1" latinLnBrk="0" hangingPunct="1">
        <a:lnSpc>
          <a:spcPct val="90000"/>
        </a:lnSpc>
        <a:spcBef>
          <a:spcPct val="0"/>
        </a:spcBef>
        <a:buNone/>
        <a:defRPr sz="135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2259" indent="-702259" algn="l" defTabSz="2809037" rtl="0" eaLnBrk="1" latinLnBrk="0" hangingPunct="1">
        <a:lnSpc>
          <a:spcPct val="90000"/>
        </a:lnSpc>
        <a:spcBef>
          <a:spcPts val="3072"/>
        </a:spcBef>
        <a:buFont typeface="Arial" panose="020B0604020202020204" pitchFamily="34" charset="0"/>
        <a:buChar char="•"/>
        <a:defRPr sz="8602" kern="1200">
          <a:solidFill>
            <a:schemeClr val="tx1"/>
          </a:solidFill>
          <a:latin typeface="+mn-lt"/>
          <a:ea typeface="+mn-ea"/>
          <a:cs typeface="+mn-cs"/>
        </a:defRPr>
      </a:lvl1pPr>
      <a:lvl2pPr marL="2106778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7373" kern="1200">
          <a:solidFill>
            <a:schemeClr val="tx1"/>
          </a:solidFill>
          <a:latin typeface="+mn-lt"/>
          <a:ea typeface="+mn-ea"/>
          <a:cs typeface="+mn-cs"/>
        </a:defRPr>
      </a:lvl2pPr>
      <a:lvl3pPr marL="3511296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6144" kern="1200">
          <a:solidFill>
            <a:schemeClr val="tx1"/>
          </a:solidFill>
          <a:latin typeface="+mn-lt"/>
          <a:ea typeface="+mn-ea"/>
          <a:cs typeface="+mn-cs"/>
        </a:defRPr>
      </a:lvl3pPr>
      <a:lvl4pPr marL="4915814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4pPr>
      <a:lvl5pPr marL="6320333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5pPr>
      <a:lvl6pPr marL="7724851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9129370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10533888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938406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1pPr>
      <a:lvl2pPr marL="1404518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2pPr>
      <a:lvl3pPr marL="2809037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3pPr>
      <a:lvl4pPr marL="4213555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4pPr>
      <a:lvl5pPr marL="5618074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5pPr>
      <a:lvl6pPr marL="7022592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8427110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9831629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236147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images.app.goo.gl/eEQYYB5qicV7ELGF6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DA62AB4-997F-AC41-B081-923183123041}"/>
              </a:ext>
            </a:extLst>
          </p:cNvPr>
          <p:cNvSpPr/>
          <p:nvPr/>
        </p:nvSpPr>
        <p:spPr>
          <a:xfrm>
            <a:off x="28336194" y="19399526"/>
            <a:ext cx="8769195" cy="129114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800"/>
              </a:spcAft>
              <a:defRPr/>
            </a:pPr>
            <a:r>
              <a:rPr lang="en-US" altLang="en-US" sz="2400">
                <a:solidFill>
                  <a:schemeClr val="bg1"/>
                </a:solidFill>
                <a:ea typeface="Arial" charset="0"/>
              </a:rPr>
              <a:t>USC Mark and Mary Stevens  Neuroimaging and Informatics Institute</a:t>
            </a:r>
          </a:p>
          <a:p>
            <a:pPr>
              <a:spcAft>
                <a:spcPts val="800"/>
              </a:spcAft>
              <a:defRPr/>
            </a:pPr>
            <a:r>
              <a:rPr lang="en-US" altLang="en-US" sz="2400">
                <a:solidFill>
                  <a:schemeClr val="bg1"/>
                </a:solidFill>
                <a:ea typeface="Arial" charset="0"/>
              </a:rPr>
              <a:t>USC Laboratory of Neuroimaging</a:t>
            </a:r>
          </a:p>
          <a:p>
            <a:pPr>
              <a:spcAft>
                <a:spcPts val="80"/>
              </a:spcAft>
              <a:defRPr/>
            </a:pPr>
            <a:r>
              <a:rPr lang="en-US" sz="2400" b="1">
                <a:solidFill>
                  <a:schemeClr val="bg1"/>
                </a:solidFill>
              </a:rPr>
              <a:t>loni.usc.edu</a:t>
            </a:r>
          </a:p>
          <a:p>
            <a:pPr>
              <a:spcAft>
                <a:spcPts val="80"/>
              </a:spcAft>
              <a:defRPr/>
            </a:pPr>
            <a:endParaRPr lang="en-US" altLang="en-US" sz="2400" dirty="0">
              <a:solidFill>
                <a:schemeClr val="bg1"/>
              </a:solidFill>
              <a:ea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BA4834-11AE-9246-8C38-81E90309A447}"/>
              </a:ext>
            </a:extLst>
          </p:cNvPr>
          <p:cNvSpPr txBox="1"/>
          <p:nvPr/>
        </p:nvSpPr>
        <p:spPr>
          <a:xfrm>
            <a:off x="5956430" y="13780264"/>
            <a:ext cx="217076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/>
              <a:t>Presented by </a:t>
            </a:r>
            <a:r>
              <a:rPr lang="en-US" sz="8000" b="1" dirty="0" err="1"/>
              <a:t>Yujia</a:t>
            </a:r>
            <a:r>
              <a:rPr lang="en-US" sz="8000" b="1" dirty="0"/>
              <a:t> Zhang </a:t>
            </a:r>
            <a:r>
              <a:rPr lang="en-US" sz="8000" dirty="0"/>
              <a:t>and</a:t>
            </a:r>
            <a:r>
              <a:rPr lang="en-US" sz="8000" b="1" dirty="0"/>
              <a:t> Alexis Bennett</a:t>
            </a:r>
            <a:endParaRPr lang="en-US" sz="8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C1EB3-DF1A-414B-A5D3-FD99AB8A57F7}"/>
              </a:ext>
            </a:extLst>
          </p:cNvPr>
          <p:cNvSpPr/>
          <p:nvPr/>
        </p:nvSpPr>
        <p:spPr>
          <a:xfrm>
            <a:off x="6988973" y="6340784"/>
            <a:ext cx="2021847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0" b="1" dirty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Microsoft Excel Tutorials</a:t>
            </a:r>
            <a:endParaRPr lang="en-US" sz="18000" b="1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1026" name="Picture 2" descr="Image result for microsoft excel">
            <a:extLst>
              <a:ext uri="{FF2B5EF4-FFF2-40B4-BE49-F238E27FC236}">
                <a16:creationId xmlns:a16="http://schemas.microsoft.com/office/drawing/2014/main" id="{61E185AB-FD3A-2A44-9332-9BD6BB2F9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833" y="6340784"/>
            <a:ext cx="6952953" cy="679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Image result for microsoft excel">
            <a:extLst>
              <a:ext uri="{FF2B5EF4-FFF2-40B4-BE49-F238E27FC236}">
                <a16:creationId xmlns:a16="http://schemas.microsoft.com/office/drawing/2014/main" id="{31BF66DE-A0EB-C445-9018-3956BF9F1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7600" y="6560363"/>
            <a:ext cx="11358294" cy="636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3212C5A-7CDC-2A44-8072-59193A6A951F}"/>
              </a:ext>
            </a:extLst>
          </p:cNvPr>
          <p:cNvSpPr txBox="1"/>
          <p:nvPr/>
        </p:nvSpPr>
        <p:spPr>
          <a:xfrm>
            <a:off x="5414930" y="19557751"/>
            <a:ext cx="22249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1. </a:t>
            </a:r>
            <a:r>
              <a:rPr lang="en-US" dirty="0">
                <a:hlinkClick r:id="rId4"/>
              </a:rPr>
              <a:t>https://images.app.goo.gl/eEQYYB5qicV7ELGF6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https://</a:t>
            </a:r>
            <a:r>
              <a:rPr lang="en-US" dirty="0" err="1"/>
              <a:t>images.app.goo.gl</a:t>
            </a:r>
            <a:r>
              <a:rPr lang="en-US" dirty="0"/>
              <a:t>/wfr9w6PD3NaoW3TB9</a:t>
            </a:r>
          </a:p>
        </p:txBody>
      </p:sp>
    </p:spTree>
    <p:extLst>
      <p:ext uri="{BB962C8B-B14F-4D97-AF65-F5344CB8AC3E}">
        <p14:creationId xmlns:p14="http://schemas.microsoft.com/office/powerpoint/2010/main" val="3532161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01A6BC9-CC3B-824F-BE6E-47764174B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0"/>
            <a:ext cx="32311975" cy="4071938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</a:rPr>
              <a:t>Messy Data vs. Clean Data Exercise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04F1B-B550-F64F-9018-3183C84FDF50}"/>
              </a:ext>
            </a:extLst>
          </p:cNvPr>
          <p:cNvSpPr txBox="1"/>
          <p:nvPr/>
        </p:nvSpPr>
        <p:spPr>
          <a:xfrm>
            <a:off x="3888610" y="5241477"/>
            <a:ext cx="31516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tx1">
                    <a:lumMod val="75000"/>
                  </a:schemeClr>
                </a:solidFill>
              </a:rPr>
              <a:t>What are some things that we could do to make this data sheet look better?</a:t>
            </a:r>
            <a:endParaRPr lang="en-US" sz="7200" b="1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63931CC-12A1-FB4D-A864-25F56E240B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8771" y="7611345"/>
            <a:ext cx="33345870" cy="4071938"/>
          </a:xfrm>
          <a:prstGeom prst="rect">
            <a:avLst/>
          </a:prstGeom>
        </p:spPr>
      </p:pic>
      <p:pic>
        <p:nvPicPr>
          <p:cNvPr id="11" name="Graphic 10" descr="Worried face with solid fill with solid fill">
            <a:extLst>
              <a:ext uri="{FF2B5EF4-FFF2-40B4-BE49-F238E27FC236}">
                <a16:creationId xmlns:a16="http://schemas.microsoft.com/office/drawing/2014/main" id="{3902DEEC-1807-AF44-A8B5-CB6FAAFED5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736347" y="11888545"/>
            <a:ext cx="6668294" cy="666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902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CC94873-1FF0-6545-A401-34EE7292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810" y="0"/>
            <a:ext cx="32312194" cy="4072117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</a:rPr>
              <a:t>Messy Data vs. Clean Data Exercise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1BBB9AA9-E999-4A46-82B2-C4DF40A74E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1989"/>
          <a:stretch/>
        </p:blipFill>
        <p:spPr>
          <a:xfrm>
            <a:off x="2090905" y="6192142"/>
            <a:ext cx="16128313" cy="8117834"/>
          </a:xfrm>
          <a:prstGeom prst="rect">
            <a:avLst/>
          </a:prstGeom>
        </p:spPr>
      </p:pic>
      <p:pic>
        <p:nvPicPr>
          <p:cNvPr id="9" name="Graphic 8" descr="Grinning face with solid fill with solid fill">
            <a:extLst>
              <a:ext uri="{FF2B5EF4-FFF2-40B4-BE49-F238E27FC236}">
                <a16:creationId xmlns:a16="http://schemas.microsoft.com/office/drawing/2014/main" id="{754E2245-2872-B848-84F9-D0072AB81E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757005" y="12039600"/>
            <a:ext cx="6305946" cy="630594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3DFB77C-DF04-6444-A083-05CCF57AB8C8}"/>
              </a:ext>
            </a:extLst>
          </p:cNvPr>
          <p:cNvSpPr txBox="1"/>
          <p:nvPr/>
        </p:nvSpPr>
        <p:spPr>
          <a:xfrm>
            <a:off x="19244196" y="8456364"/>
            <a:ext cx="3427132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Better variable names</a:t>
            </a:r>
            <a:endParaRPr lang="en-US" sz="6600" b="1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Data sorted by columns, not by rows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Data entry names are consistent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115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677" y="850257"/>
            <a:ext cx="26888389" cy="2468205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</a:rPr>
              <a:t>Sorting 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12A134-EA9E-FA4F-B04A-7D6986648F94}"/>
              </a:ext>
            </a:extLst>
          </p:cNvPr>
          <p:cNvSpPr/>
          <p:nvPr/>
        </p:nvSpPr>
        <p:spPr>
          <a:xfrm>
            <a:off x="28336194" y="19399526"/>
            <a:ext cx="8769195" cy="129114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Mark and Mary Stevens  Neuroimaging and Informatics Institute</a:t>
            </a:r>
          </a:p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Laboratory of Neuroimaging</a:t>
            </a:r>
          </a:p>
          <a:p>
            <a:pPr>
              <a:spcAft>
                <a:spcPts val="80"/>
              </a:spcAft>
              <a:defRPr/>
            </a:pPr>
            <a:r>
              <a:rPr lang="en-US" sz="2400" b="1" dirty="0" err="1">
                <a:solidFill>
                  <a:schemeClr val="bg1"/>
                </a:solidFill>
              </a:rPr>
              <a:t>loni.usc.edu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Aft>
                <a:spcPts val="80"/>
              </a:spcAft>
              <a:defRPr/>
            </a:pPr>
            <a:endParaRPr lang="en-US" altLang="en-US" sz="2400" dirty="0">
              <a:solidFill>
                <a:schemeClr val="bg1"/>
              </a:solidFill>
              <a:ea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6D516E-8D6C-444A-B3D8-EC9DB4A7DEC7}"/>
              </a:ext>
            </a:extLst>
          </p:cNvPr>
          <p:cNvSpPr txBox="1"/>
          <p:nvPr/>
        </p:nvSpPr>
        <p:spPr>
          <a:xfrm>
            <a:off x="1987436" y="5506161"/>
            <a:ext cx="15466686" cy="1228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Excel can sort your data for you so that you don’t have to do it by hand</a:t>
            </a:r>
          </a:p>
          <a:p>
            <a:pPr marL="3143250" lvl="5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Alphabetical or numerical order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Highlight group of cells you want to sort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Go to </a:t>
            </a:r>
            <a:r>
              <a:rPr lang="en-US" sz="6600" b="1" dirty="0">
                <a:solidFill>
                  <a:schemeClr val="tx1">
                    <a:lumMod val="75000"/>
                  </a:schemeClr>
                </a:solidFill>
              </a:rPr>
              <a:t>Data </a:t>
            </a: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at the top of your sheet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Select </a:t>
            </a:r>
            <a:r>
              <a:rPr lang="en-US" sz="6600" b="1" dirty="0">
                <a:solidFill>
                  <a:schemeClr val="tx1">
                    <a:lumMod val="75000"/>
                  </a:schemeClr>
                </a:solidFill>
              </a:rPr>
              <a:t>Sort range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Can sort by one column, or add multiple columns of data you want to sort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95DDC2-112B-E149-8C8E-31B886EEDF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1706" y="5224002"/>
            <a:ext cx="17318823" cy="2116265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EC768B61-416C-9143-817F-E24DEEC7DDF5}"/>
              </a:ext>
            </a:extLst>
          </p:cNvPr>
          <p:cNvSpPr/>
          <p:nvPr/>
        </p:nvSpPr>
        <p:spPr>
          <a:xfrm>
            <a:off x="28481979" y="6282134"/>
            <a:ext cx="1828800" cy="1058133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C23F454-CC81-F649-B201-EB004332DB03}"/>
              </a:ext>
            </a:extLst>
          </p:cNvPr>
          <p:cNvCxnSpPr>
            <a:cxnSpLocks/>
          </p:cNvCxnSpPr>
          <p:nvPr/>
        </p:nvCxnSpPr>
        <p:spPr>
          <a:xfrm>
            <a:off x="25524213" y="12760037"/>
            <a:ext cx="3491345" cy="0"/>
          </a:xfrm>
          <a:prstGeom prst="straightConnector1">
            <a:avLst/>
          </a:prstGeom>
          <a:ln w="5080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 picture containing text, receipt, screenshot&#10;&#10;Description automatically generated">
            <a:extLst>
              <a:ext uri="{FF2B5EF4-FFF2-40B4-BE49-F238E27FC236}">
                <a16:creationId xmlns:a16="http://schemas.microsoft.com/office/drawing/2014/main" id="{C52747CB-F42A-D942-BCD8-E166F8B367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54123" y="9009441"/>
            <a:ext cx="7116836" cy="8354546"/>
          </a:xfrm>
          <a:prstGeom prst="rect">
            <a:avLst/>
          </a:prstGeom>
        </p:spPr>
      </p:pic>
      <p:pic>
        <p:nvPicPr>
          <p:cNvPr id="18" name="Picture 17" descr="A picture containing text, receipt&#10;&#10;Description automatically generated">
            <a:extLst>
              <a:ext uri="{FF2B5EF4-FFF2-40B4-BE49-F238E27FC236}">
                <a16:creationId xmlns:a16="http://schemas.microsoft.com/office/drawing/2014/main" id="{4C8CD593-059B-654A-9A11-9ABC81D68F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68812" y="9009441"/>
            <a:ext cx="7116835" cy="816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800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87230" cy="21067712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4080" y="4568885"/>
            <a:ext cx="8429268" cy="842708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8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Absolute vs Relative Addressing</a:t>
            </a:r>
            <a:endParaRPr lang="en-US" sz="8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A picture containing text, green, outdoor, sign&#10;&#10;Description automatically generated">
            <a:extLst>
              <a:ext uri="{FF2B5EF4-FFF2-40B4-BE49-F238E27FC236}">
                <a16:creationId xmlns:a16="http://schemas.microsoft.com/office/drawing/2014/main" id="{018DE35C-7B8C-3D4A-B4B1-103A52F30F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9755" y="4199211"/>
            <a:ext cx="22087800" cy="91664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6D516E-8D6C-444A-B3D8-EC9DB4A7DEC7}"/>
              </a:ext>
            </a:extLst>
          </p:cNvPr>
          <p:cNvSpPr txBox="1"/>
          <p:nvPr/>
        </p:nvSpPr>
        <p:spPr>
          <a:xfrm>
            <a:off x="12409755" y="14175011"/>
            <a:ext cx="22087800" cy="3969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314450" indent="-6858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100" dirty="0"/>
              <a:t>Absolute cell referencing is used to keep a cell reference constant. It uses “$” before row or column</a:t>
            </a:r>
          </a:p>
          <a:p>
            <a:pPr marL="628650">
              <a:lnSpc>
                <a:spcPct val="90000"/>
              </a:lnSpc>
              <a:spcAft>
                <a:spcPts val="600"/>
              </a:spcAft>
            </a:pPr>
            <a:r>
              <a:rPr lang="zh-CN" altLang="en-US" sz="5100" dirty="0"/>
              <a:t>     </a:t>
            </a:r>
            <a:r>
              <a:rPr lang="en-US" sz="5100" dirty="0"/>
              <a:t>Example: $B$20 is absolute</a:t>
            </a:r>
          </a:p>
          <a:p>
            <a:pPr marL="628650">
              <a:lnSpc>
                <a:spcPct val="90000"/>
              </a:lnSpc>
              <a:spcAft>
                <a:spcPts val="600"/>
              </a:spcAft>
            </a:pPr>
            <a:r>
              <a:rPr lang="en-US" sz="5100" dirty="0"/>
              <a:t>				</a:t>
            </a:r>
            <a:r>
              <a:rPr lang="zh-CN" altLang="en-US" sz="5100" dirty="0"/>
              <a:t>  </a:t>
            </a:r>
            <a:r>
              <a:rPr lang="en-US" sz="5100" dirty="0"/>
              <a:t>B20 is relative</a:t>
            </a:r>
          </a:p>
        </p:txBody>
      </p:sp>
    </p:spTree>
    <p:extLst>
      <p:ext uri="{BB962C8B-B14F-4D97-AF65-F5344CB8AC3E}">
        <p14:creationId xmlns:p14="http://schemas.microsoft.com/office/powerpoint/2010/main" val="2867762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677" y="850257"/>
            <a:ext cx="26888389" cy="2468205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</a:rPr>
              <a:t>Formatting Plots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6D516E-8D6C-444A-B3D8-EC9DB4A7DEC7}"/>
              </a:ext>
            </a:extLst>
          </p:cNvPr>
          <p:cNvSpPr txBox="1"/>
          <p:nvPr/>
        </p:nvSpPr>
        <p:spPr>
          <a:xfrm>
            <a:off x="2562941" y="4194858"/>
            <a:ext cx="342713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It is important to be labeled with a title, axes, name and units</a:t>
            </a:r>
          </a:p>
        </p:txBody>
      </p:sp>
      <p:pic>
        <p:nvPicPr>
          <p:cNvPr id="6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B7AEB483-28B7-744E-9D6A-81BF06BD6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566" y="5628402"/>
            <a:ext cx="35370279" cy="1331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216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677" y="850257"/>
            <a:ext cx="26888389" cy="2468205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</a:rPr>
              <a:t>Goal Seek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6D516E-8D6C-444A-B3D8-EC9DB4A7DEC7}"/>
              </a:ext>
            </a:extLst>
          </p:cNvPr>
          <p:cNvSpPr txBox="1"/>
          <p:nvPr/>
        </p:nvSpPr>
        <p:spPr>
          <a:xfrm>
            <a:off x="1596044" y="3775758"/>
            <a:ext cx="34271323" cy="1532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Solves algebraic equations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If you know the result you want a formula to produce, you can use goal seek to determine the value of a cell on which formula depends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Back-calculates through multiple formulas in the sheet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Found under Data – What-if Analysis – Goal Seek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Set cell - Reference to the cell that contains the formula you want to solve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To value – Value you want from formula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By changing – Reference to the cell that contains the variable you want to adjust (this is the value you are finding)</a:t>
            </a:r>
          </a:p>
        </p:txBody>
      </p:sp>
    </p:spTree>
    <p:extLst>
      <p:ext uri="{BB962C8B-B14F-4D97-AF65-F5344CB8AC3E}">
        <p14:creationId xmlns:p14="http://schemas.microsoft.com/office/powerpoint/2010/main" val="665292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677" y="850257"/>
            <a:ext cx="26888389" cy="2468205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</a:rPr>
              <a:t>IF Function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6D516E-8D6C-444A-B3D8-EC9DB4A7DEC7}"/>
              </a:ext>
            </a:extLst>
          </p:cNvPr>
          <p:cNvSpPr txBox="1"/>
          <p:nvPr/>
        </p:nvSpPr>
        <p:spPr>
          <a:xfrm>
            <a:off x="1596044" y="5790376"/>
            <a:ext cx="34271323" cy="1024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Logical test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General form = IF (</a:t>
            </a:r>
            <a:r>
              <a:rPr lang="en-US" sz="6600" dirty="0" err="1">
                <a:solidFill>
                  <a:schemeClr val="tx1">
                    <a:lumMod val="75000"/>
                  </a:schemeClr>
                </a:solidFill>
              </a:rPr>
              <a:t>Logical_test</a:t>
            </a: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6600" dirty="0" err="1">
                <a:solidFill>
                  <a:schemeClr val="tx1">
                    <a:lumMod val="75000"/>
                  </a:schemeClr>
                </a:solidFill>
              </a:rPr>
              <a:t>value_if_true</a:t>
            </a: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6600" dirty="0" err="1">
                <a:solidFill>
                  <a:schemeClr val="tx1">
                    <a:lumMod val="75000"/>
                  </a:schemeClr>
                </a:solidFill>
              </a:rPr>
              <a:t>value_if_false</a:t>
            </a: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)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 err="1">
                <a:solidFill>
                  <a:schemeClr val="tx1">
                    <a:lumMod val="75000"/>
                  </a:schemeClr>
                </a:solidFill>
              </a:rPr>
              <a:t>Logical_test</a:t>
            </a: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 is made up of two expressions and a comparison </a:t>
            </a:r>
            <a:r>
              <a:rPr lang="en-US" sz="6600" dirty="0" err="1">
                <a:solidFill>
                  <a:schemeClr val="tx1">
                    <a:lumMod val="75000"/>
                  </a:schemeClr>
                </a:solidFill>
              </a:rPr>
              <a:t>oprator</a:t>
            </a:r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 err="1">
                <a:solidFill>
                  <a:schemeClr val="tx1">
                    <a:lumMod val="75000"/>
                  </a:schemeClr>
                </a:solidFill>
              </a:rPr>
              <a:t>value_if_true</a:t>
            </a: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 is the value you want excel to display if the logical test is true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 err="1">
                <a:solidFill>
                  <a:schemeClr val="tx1">
                    <a:lumMod val="75000"/>
                  </a:schemeClr>
                </a:solidFill>
              </a:rPr>
              <a:t>value_if_false</a:t>
            </a: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 is the value you want excel to display if the logical test is false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Example: = IF(H1&gt;40, 100, 0)</a:t>
            </a:r>
          </a:p>
          <a:p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If the value in H1 is more than 40, then the value for this cell will be 100.</a:t>
            </a:r>
          </a:p>
          <a:p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If the value in H1 is less than 40, then the value for this cell will be 0.</a:t>
            </a:r>
          </a:p>
        </p:txBody>
      </p:sp>
    </p:spTree>
    <p:extLst>
      <p:ext uri="{BB962C8B-B14F-4D97-AF65-F5344CB8AC3E}">
        <p14:creationId xmlns:p14="http://schemas.microsoft.com/office/powerpoint/2010/main" val="1020309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677" y="850257"/>
            <a:ext cx="26888389" cy="2468205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</a:rPr>
              <a:t>IF Function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6D516E-8D6C-444A-B3D8-EC9DB4A7DEC7}"/>
              </a:ext>
            </a:extLst>
          </p:cNvPr>
          <p:cNvSpPr txBox="1"/>
          <p:nvPr/>
        </p:nvSpPr>
        <p:spPr>
          <a:xfrm>
            <a:off x="2353890" y="6247070"/>
            <a:ext cx="34271323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Comparison operators:</a:t>
            </a:r>
          </a:p>
          <a:p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=</a:t>
            </a:r>
          </a:p>
          <a:p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&lt;</a:t>
            </a:r>
          </a:p>
          <a:p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&gt;</a:t>
            </a:r>
          </a:p>
          <a:p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&lt;=</a:t>
            </a:r>
          </a:p>
          <a:p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&gt;=</a:t>
            </a:r>
          </a:p>
          <a:p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&lt;&gt;  Not equal to</a:t>
            </a:r>
          </a:p>
        </p:txBody>
      </p:sp>
    </p:spTree>
    <p:extLst>
      <p:ext uri="{BB962C8B-B14F-4D97-AF65-F5344CB8AC3E}">
        <p14:creationId xmlns:p14="http://schemas.microsoft.com/office/powerpoint/2010/main" val="2146055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677" y="850257"/>
            <a:ext cx="26888389" cy="2468205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bg1"/>
                </a:solidFill>
              </a:rPr>
              <a:t>Exporting your Data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6D516E-8D6C-444A-B3D8-EC9DB4A7DEC7}"/>
              </a:ext>
            </a:extLst>
          </p:cNvPr>
          <p:cNvSpPr txBox="1"/>
          <p:nvPr/>
        </p:nvSpPr>
        <p:spPr>
          <a:xfrm>
            <a:off x="780677" y="4744724"/>
            <a:ext cx="3726852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tx1">
                    <a:lumMod val="75000"/>
                  </a:schemeClr>
                </a:solidFill>
              </a:rPr>
              <a:t>Save your data as a plain text file </a:t>
            </a:r>
          </a:p>
          <a:p>
            <a:pPr marL="2686050" lvl="4" indent="-857250"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tx1">
                    <a:lumMod val="75000"/>
                  </a:schemeClr>
                </a:solidFill>
              </a:rPr>
              <a:t>File -&gt; Download -&gt; Comma Separated Values (.csv)</a:t>
            </a:r>
          </a:p>
          <a:p>
            <a:pPr lvl="3"/>
            <a:endParaRPr lang="en-US" sz="60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tx1">
                    <a:lumMod val="75000"/>
                  </a:schemeClr>
                </a:solidFill>
              </a:rPr>
              <a:t>CSV files can be imported into Excel to go back to spreadsheet view</a:t>
            </a:r>
          </a:p>
          <a:p>
            <a:pPr marL="2228850" lvl="3" indent="-857250"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tx1">
                    <a:lumMod val="75000"/>
                  </a:schemeClr>
                </a:solidFill>
              </a:rPr>
              <a:t>Also easier to use when you need data for coding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7C9DB2-4644-3548-ADD7-37AEBCFB848D}"/>
              </a:ext>
            </a:extLst>
          </p:cNvPr>
          <p:cNvSpPr txBox="1"/>
          <p:nvPr/>
        </p:nvSpPr>
        <p:spPr>
          <a:xfrm>
            <a:off x="8728364" y="15378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B1A50AE-3003-8B43-B5AF-EACA31BCA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212" y="10533856"/>
            <a:ext cx="24330987" cy="7201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C9E7019-FDAA-0F48-A38B-A3FE416705F2}"/>
              </a:ext>
            </a:extLst>
          </p:cNvPr>
          <p:cNvSpPr txBox="1"/>
          <p:nvPr/>
        </p:nvSpPr>
        <p:spPr>
          <a:xfrm>
            <a:off x="31100399" y="16752431"/>
            <a:ext cx="588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(Broman &amp; Woo, 2018)</a:t>
            </a:r>
          </a:p>
        </p:txBody>
      </p:sp>
    </p:spTree>
    <p:extLst>
      <p:ext uri="{BB962C8B-B14F-4D97-AF65-F5344CB8AC3E}">
        <p14:creationId xmlns:p14="http://schemas.microsoft.com/office/powerpoint/2010/main" val="1263265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02176"/>
            <a:ext cx="37463412" cy="22626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0103" y="1976724"/>
            <a:ext cx="34448779" cy="2288129"/>
          </a:xfrm>
        </p:spPr>
        <p:txBody>
          <a:bodyPr>
            <a:normAutofit/>
          </a:bodyPr>
          <a:lstStyle/>
          <a:p>
            <a:pPr algn="ctr"/>
            <a:r>
              <a:rPr lang="en-US" sz="9800" b="1">
                <a:solidFill>
                  <a:schemeClr val="bg1"/>
                </a:solidFill>
              </a:rPr>
              <a:t>Workshop</a:t>
            </a:r>
            <a:endParaRPr lang="en-US" sz="9800">
              <a:solidFill>
                <a:schemeClr val="bg1"/>
              </a:solidFill>
            </a:endParaRPr>
          </a:p>
        </p:txBody>
      </p:sp>
      <p:pic>
        <p:nvPicPr>
          <p:cNvPr id="4" name="Picture 3" descr="Text, letter&#10;&#10;Description automatically generated">
            <a:extLst>
              <a:ext uri="{FF2B5EF4-FFF2-40B4-BE49-F238E27FC236}">
                <a16:creationId xmlns:a16="http://schemas.microsoft.com/office/drawing/2014/main" id="{7D891881-25FD-0442-9771-8067BE8DC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5033" y="5146281"/>
            <a:ext cx="24213344" cy="1349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98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5F0E358-1E49-4920-80D8-C3D138708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463412" cy="2106771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2D2362D-7010-4036-B9CA-03DFC8EB3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463412" cy="2106771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C85BF5E-2BD6-4E5B-8EA3-420B45BB03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2707314" y="0"/>
            <a:ext cx="14756098" cy="21067712"/>
          </a:xfrm>
          <a:custGeom>
            <a:avLst/>
            <a:gdLst>
              <a:gd name="connsiteX0" fmla="*/ 0 w 4802188"/>
              <a:gd name="connsiteY0" fmla="*/ 0 h 6858000"/>
              <a:gd name="connsiteX1" fmla="*/ 4802188 w 4802188"/>
              <a:gd name="connsiteY1" fmla="*/ 0 h 6858000"/>
              <a:gd name="connsiteX2" fmla="*/ 4802188 w 4802188"/>
              <a:gd name="connsiteY2" fmla="*/ 6858000 h 6858000"/>
              <a:gd name="connsiteX3" fmla="*/ 0 w 4802188"/>
              <a:gd name="connsiteY3" fmla="*/ 6858000 h 6858000"/>
              <a:gd name="connsiteX4" fmla="*/ 4763 w 4802188"/>
              <a:gd name="connsiteY4" fmla="*/ 6791325 h 6858000"/>
              <a:gd name="connsiteX5" fmla="*/ 12700 w 4802188"/>
              <a:gd name="connsiteY5" fmla="*/ 6735762 h 6858000"/>
              <a:gd name="connsiteX6" fmla="*/ 22225 w 4802188"/>
              <a:gd name="connsiteY6" fmla="*/ 6683375 h 6858000"/>
              <a:gd name="connsiteX7" fmla="*/ 38100 w 4802188"/>
              <a:gd name="connsiteY7" fmla="*/ 6640512 h 6858000"/>
              <a:gd name="connsiteX8" fmla="*/ 53975 w 4802188"/>
              <a:gd name="connsiteY8" fmla="*/ 6597650 h 6858000"/>
              <a:gd name="connsiteX9" fmla="*/ 73025 w 4802188"/>
              <a:gd name="connsiteY9" fmla="*/ 6561137 h 6858000"/>
              <a:gd name="connsiteX10" fmla="*/ 92075 w 4802188"/>
              <a:gd name="connsiteY10" fmla="*/ 6523037 h 6858000"/>
              <a:gd name="connsiteX11" fmla="*/ 109538 w 4802188"/>
              <a:gd name="connsiteY11" fmla="*/ 6488112 h 6858000"/>
              <a:gd name="connsiteX12" fmla="*/ 127000 w 4802188"/>
              <a:gd name="connsiteY12" fmla="*/ 6448425 h 6858000"/>
              <a:gd name="connsiteX13" fmla="*/ 142875 w 4802188"/>
              <a:gd name="connsiteY13" fmla="*/ 6407150 h 6858000"/>
              <a:gd name="connsiteX14" fmla="*/ 157163 w 4802188"/>
              <a:gd name="connsiteY14" fmla="*/ 6361112 h 6858000"/>
              <a:gd name="connsiteX15" fmla="*/ 168275 w 4802188"/>
              <a:gd name="connsiteY15" fmla="*/ 6311900 h 6858000"/>
              <a:gd name="connsiteX16" fmla="*/ 176213 w 4802188"/>
              <a:gd name="connsiteY16" fmla="*/ 6251575 h 6858000"/>
              <a:gd name="connsiteX17" fmla="*/ 179388 w 4802188"/>
              <a:gd name="connsiteY17" fmla="*/ 6183312 h 6858000"/>
              <a:gd name="connsiteX18" fmla="*/ 176213 w 4802188"/>
              <a:gd name="connsiteY18" fmla="*/ 6113462 h 6858000"/>
              <a:gd name="connsiteX19" fmla="*/ 168275 w 4802188"/>
              <a:gd name="connsiteY19" fmla="*/ 6056312 h 6858000"/>
              <a:gd name="connsiteX20" fmla="*/ 157163 w 4802188"/>
              <a:gd name="connsiteY20" fmla="*/ 6003925 h 6858000"/>
              <a:gd name="connsiteX21" fmla="*/ 142875 w 4802188"/>
              <a:gd name="connsiteY21" fmla="*/ 5956300 h 6858000"/>
              <a:gd name="connsiteX22" fmla="*/ 127000 w 4802188"/>
              <a:gd name="connsiteY22" fmla="*/ 5915025 h 6858000"/>
              <a:gd name="connsiteX23" fmla="*/ 107950 w 4802188"/>
              <a:gd name="connsiteY23" fmla="*/ 5876925 h 6858000"/>
              <a:gd name="connsiteX24" fmla="*/ 88900 w 4802188"/>
              <a:gd name="connsiteY24" fmla="*/ 5840412 h 6858000"/>
              <a:gd name="connsiteX25" fmla="*/ 69850 w 4802188"/>
              <a:gd name="connsiteY25" fmla="*/ 5802312 h 6858000"/>
              <a:gd name="connsiteX26" fmla="*/ 52388 w 4802188"/>
              <a:gd name="connsiteY26" fmla="*/ 5762625 h 6858000"/>
              <a:gd name="connsiteX27" fmla="*/ 34925 w 4802188"/>
              <a:gd name="connsiteY27" fmla="*/ 5721350 h 6858000"/>
              <a:gd name="connsiteX28" fmla="*/ 20638 w 4802188"/>
              <a:gd name="connsiteY28" fmla="*/ 5675312 h 6858000"/>
              <a:gd name="connsiteX29" fmla="*/ 11113 w 4802188"/>
              <a:gd name="connsiteY29" fmla="*/ 5622925 h 6858000"/>
              <a:gd name="connsiteX30" fmla="*/ 1588 w 4802188"/>
              <a:gd name="connsiteY30" fmla="*/ 5562600 h 6858000"/>
              <a:gd name="connsiteX31" fmla="*/ 0 w 4802188"/>
              <a:gd name="connsiteY31" fmla="*/ 5494337 h 6858000"/>
              <a:gd name="connsiteX32" fmla="*/ 1588 w 4802188"/>
              <a:gd name="connsiteY32" fmla="*/ 5426075 h 6858000"/>
              <a:gd name="connsiteX33" fmla="*/ 11113 w 4802188"/>
              <a:gd name="connsiteY33" fmla="*/ 5365750 h 6858000"/>
              <a:gd name="connsiteX34" fmla="*/ 20638 w 4802188"/>
              <a:gd name="connsiteY34" fmla="*/ 5313362 h 6858000"/>
              <a:gd name="connsiteX35" fmla="*/ 34925 w 4802188"/>
              <a:gd name="connsiteY35" fmla="*/ 5268912 h 6858000"/>
              <a:gd name="connsiteX36" fmla="*/ 52388 w 4802188"/>
              <a:gd name="connsiteY36" fmla="*/ 5226050 h 6858000"/>
              <a:gd name="connsiteX37" fmla="*/ 69850 w 4802188"/>
              <a:gd name="connsiteY37" fmla="*/ 5186362 h 6858000"/>
              <a:gd name="connsiteX38" fmla="*/ 88900 w 4802188"/>
              <a:gd name="connsiteY38" fmla="*/ 5149850 h 6858000"/>
              <a:gd name="connsiteX39" fmla="*/ 107950 w 4802188"/>
              <a:gd name="connsiteY39" fmla="*/ 5114925 h 6858000"/>
              <a:gd name="connsiteX40" fmla="*/ 127000 w 4802188"/>
              <a:gd name="connsiteY40" fmla="*/ 5075237 h 6858000"/>
              <a:gd name="connsiteX41" fmla="*/ 142875 w 4802188"/>
              <a:gd name="connsiteY41" fmla="*/ 5033962 h 6858000"/>
              <a:gd name="connsiteX42" fmla="*/ 157163 w 4802188"/>
              <a:gd name="connsiteY42" fmla="*/ 4987925 h 6858000"/>
              <a:gd name="connsiteX43" fmla="*/ 168275 w 4802188"/>
              <a:gd name="connsiteY43" fmla="*/ 4935537 h 6858000"/>
              <a:gd name="connsiteX44" fmla="*/ 176213 w 4802188"/>
              <a:gd name="connsiteY44" fmla="*/ 4875212 h 6858000"/>
              <a:gd name="connsiteX45" fmla="*/ 179388 w 4802188"/>
              <a:gd name="connsiteY45" fmla="*/ 4806950 h 6858000"/>
              <a:gd name="connsiteX46" fmla="*/ 176213 w 4802188"/>
              <a:gd name="connsiteY46" fmla="*/ 4738687 h 6858000"/>
              <a:gd name="connsiteX47" fmla="*/ 168275 w 4802188"/>
              <a:gd name="connsiteY47" fmla="*/ 4678362 h 6858000"/>
              <a:gd name="connsiteX48" fmla="*/ 157163 w 4802188"/>
              <a:gd name="connsiteY48" fmla="*/ 4625975 h 6858000"/>
              <a:gd name="connsiteX49" fmla="*/ 142875 w 4802188"/>
              <a:gd name="connsiteY49" fmla="*/ 4579937 h 6858000"/>
              <a:gd name="connsiteX50" fmla="*/ 127000 w 4802188"/>
              <a:gd name="connsiteY50" fmla="*/ 4537075 h 6858000"/>
              <a:gd name="connsiteX51" fmla="*/ 107950 w 4802188"/>
              <a:gd name="connsiteY51" fmla="*/ 4498975 h 6858000"/>
              <a:gd name="connsiteX52" fmla="*/ 69850 w 4802188"/>
              <a:gd name="connsiteY52" fmla="*/ 4424362 h 6858000"/>
              <a:gd name="connsiteX53" fmla="*/ 52388 w 4802188"/>
              <a:gd name="connsiteY53" fmla="*/ 4386262 h 6858000"/>
              <a:gd name="connsiteX54" fmla="*/ 34925 w 4802188"/>
              <a:gd name="connsiteY54" fmla="*/ 4343400 h 6858000"/>
              <a:gd name="connsiteX55" fmla="*/ 20638 w 4802188"/>
              <a:gd name="connsiteY55" fmla="*/ 4297362 h 6858000"/>
              <a:gd name="connsiteX56" fmla="*/ 11113 w 4802188"/>
              <a:gd name="connsiteY56" fmla="*/ 4244975 h 6858000"/>
              <a:gd name="connsiteX57" fmla="*/ 1588 w 4802188"/>
              <a:gd name="connsiteY57" fmla="*/ 4186237 h 6858000"/>
              <a:gd name="connsiteX58" fmla="*/ 0 w 4802188"/>
              <a:gd name="connsiteY58" fmla="*/ 4116387 h 6858000"/>
              <a:gd name="connsiteX59" fmla="*/ 1588 w 4802188"/>
              <a:gd name="connsiteY59" fmla="*/ 4048125 h 6858000"/>
              <a:gd name="connsiteX60" fmla="*/ 11113 w 4802188"/>
              <a:gd name="connsiteY60" fmla="*/ 3987800 h 6858000"/>
              <a:gd name="connsiteX61" fmla="*/ 20638 w 4802188"/>
              <a:gd name="connsiteY61" fmla="*/ 3935412 h 6858000"/>
              <a:gd name="connsiteX62" fmla="*/ 34925 w 4802188"/>
              <a:gd name="connsiteY62" fmla="*/ 3890962 h 6858000"/>
              <a:gd name="connsiteX63" fmla="*/ 52388 w 4802188"/>
              <a:gd name="connsiteY63" fmla="*/ 3848100 h 6858000"/>
              <a:gd name="connsiteX64" fmla="*/ 69850 w 4802188"/>
              <a:gd name="connsiteY64" fmla="*/ 3811587 h 6858000"/>
              <a:gd name="connsiteX65" fmla="*/ 107950 w 4802188"/>
              <a:gd name="connsiteY65" fmla="*/ 3736975 h 6858000"/>
              <a:gd name="connsiteX66" fmla="*/ 127000 w 4802188"/>
              <a:gd name="connsiteY66" fmla="*/ 3697287 h 6858000"/>
              <a:gd name="connsiteX67" fmla="*/ 142875 w 4802188"/>
              <a:gd name="connsiteY67" fmla="*/ 3656012 h 6858000"/>
              <a:gd name="connsiteX68" fmla="*/ 157163 w 4802188"/>
              <a:gd name="connsiteY68" fmla="*/ 3609975 h 6858000"/>
              <a:gd name="connsiteX69" fmla="*/ 168275 w 4802188"/>
              <a:gd name="connsiteY69" fmla="*/ 3557587 h 6858000"/>
              <a:gd name="connsiteX70" fmla="*/ 176213 w 4802188"/>
              <a:gd name="connsiteY70" fmla="*/ 3497262 h 6858000"/>
              <a:gd name="connsiteX71" fmla="*/ 179388 w 4802188"/>
              <a:gd name="connsiteY71" fmla="*/ 3427412 h 6858000"/>
              <a:gd name="connsiteX72" fmla="*/ 176213 w 4802188"/>
              <a:gd name="connsiteY72" fmla="*/ 3360737 h 6858000"/>
              <a:gd name="connsiteX73" fmla="*/ 168275 w 4802188"/>
              <a:gd name="connsiteY73" fmla="*/ 3300412 h 6858000"/>
              <a:gd name="connsiteX74" fmla="*/ 157163 w 4802188"/>
              <a:gd name="connsiteY74" fmla="*/ 3248025 h 6858000"/>
              <a:gd name="connsiteX75" fmla="*/ 142875 w 4802188"/>
              <a:gd name="connsiteY75" fmla="*/ 3201987 h 6858000"/>
              <a:gd name="connsiteX76" fmla="*/ 127000 w 4802188"/>
              <a:gd name="connsiteY76" fmla="*/ 3160712 h 6858000"/>
              <a:gd name="connsiteX77" fmla="*/ 107950 w 4802188"/>
              <a:gd name="connsiteY77" fmla="*/ 3121025 h 6858000"/>
              <a:gd name="connsiteX78" fmla="*/ 88900 w 4802188"/>
              <a:gd name="connsiteY78" fmla="*/ 3084512 h 6858000"/>
              <a:gd name="connsiteX79" fmla="*/ 69850 w 4802188"/>
              <a:gd name="connsiteY79" fmla="*/ 3046412 h 6858000"/>
              <a:gd name="connsiteX80" fmla="*/ 52388 w 4802188"/>
              <a:gd name="connsiteY80" fmla="*/ 3009900 h 6858000"/>
              <a:gd name="connsiteX81" fmla="*/ 34925 w 4802188"/>
              <a:gd name="connsiteY81" fmla="*/ 2967037 h 6858000"/>
              <a:gd name="connsiteX82" fmla="*/ 20638 w 4802188"/>
              <a:gd name="connsiteY82" fmla="*/ 2922587 h 6858000"/>
              <a:gd name="connsiteX83" fmla="*/ 11113 w 4802188"/>
              <a:gd name="connsiteY83" fmla="*/ 2868612 h 6858000"/>
              <a:gd name="connsiteX84" fmla="*/ 1588 w 4802188"/>
              <a:gd name="connsiteY84" fmla="*/ 2809875 h 6858000"/>
              <a:gd name="connsiteX85" fmla="*/ 0 w 4802188"/>
              <a:gd name="connsiteY85" fmla="*/ 2741612 h 6858000"/>
              <a:gd name="connsiteX86" fmla="*/ 1588 w 4802188"/>
              <a:gd name="connsiteY86" fmla="*/ 2671762 h 6858000"/>
              <a:gd name="connsiteX87" fmla="*/ 11113 w 4802188"/>
              <a:gd name="connsiteY87" fmla="*/ 2613025 h 6858000"/>
              <a:gd name="connsiteX88" fmla="*/ 20638 w 4802188"/>
              <a:gd name="connsiteY88" fmla="*/ 2560637 h 6858000"/>
              <a:gd name="connsiteX89" fmla="*/ 34925 w 4802188"/>
              <a:gd name="connsiteY89" fmla="*/ 2513012 h 6858000"/>
              <a:gd name="connsiteX90" fmla="*/ 52388 w 4802188"/>
              <a:gd name="connsiteY90" fmla="*/ 2471737 h 6858000"/>
              <a:gd name="connsiteX91" fmla="*/ 69850 w 4802188"/>
              <a:gd name="connsiteY91" fmla="*/ 2433637 h 6858000"/>
              <a:gd name="connsiteX92" fmla="*/ 88900 w 4802188"/>
              <a:gd name="connsiteY92" fmla="*/ 2395537 h 6858000"/>
              <a:gd name="connsiteX93" fmla="*/ 107950 w 4802188"/>
              <a:gd name="connsiteY93" fmla="*/ 2359025 h 6858000"/>
              <a:gd name="connsiteX94" fmla="*/ 127000 w 4802188"/>
              <a:gd name="connsiteY94" fmla="*/ 2319337 h 6858000"/>
              <a:gd name="connsiteX95" fmla="*/ 142875 w 4802188"/>
              <a:gd name="connsiteY95" fmla="*/ 2278062 h 6858000"/>
              <a:gd name="connsiteX96" fmla="*/ 157163 w 4802188"/>
              <a:gd name="connsiteY96" fmla="*/ 2232025 h 6858000"/>
              <a:gd name="connsiteX97" fmla="*/ 168275 w 4802188"/>
              <a:gd name="connsiteY97" fmla="*/ 2179637 h 6858000"/>
              <a:gd name="connsiteX98" fmla="*/ 176213 w 4802188"/>
              <a:gd name="connsiteY98" fmla="*/ 2119312 h 6858000"/>
              <a:gd name="connsiteX99" fmla="*/ 179388 w 4802188"/>
              <a:gd name="connsiteY99" fmla="*/ 2051050 h 6858000"/>
              <a:gd name="connsiteX100" fmla="*/ 176213 w 4802188"/>
              <a:gd name="connsiteY100" fmla="*/ 1982787 h 6858000"/>
              <a:gd name="connsiteX101" fmla="*/ 168275 w 4802188"/>
              <a:gd name="connsiteY101" fmla="*/ 1922462 h 6858000"/>
              <a:gd name="connsiteX102" fmla="*/ 157163 w 4802188"/>
              <a:gd name="connsiteY102" fmla="*/ 1870075 h 6858000"/>
              <a:gd name="connsiteX103" fmla="*/ 142875 w 4802188"/>
              <a:gd name="connsiteY103" fmla="*/ 1824037 h 6858000"/>
              <a:gd name="connsiteX104" fmla="*/ 127000 w 4802188"/>
              <a:gd name="connsiteY104" fmla="*/ 1782762 h 6858000"/>
              <a:gd name="connsiteX105" fmla="*/ 107950 w 4802188"/>
              <a:gd name="connsiteY105" fmla="*/ 1743075 h 6858000"/>
              <a:gd name="connsiteX106" fmla="*/ 88900 w 4802188"/>
              <a:gd name="connsiteY106" fmla="*/ 1708150 h 6858000"/>
              <a:gd name="connsiteX107" fmla="*/ 69850 w 4802188"/>
              <a:gd name="connsiteY107" fmla="*/ 1671637 h 6858000"/>
              <a:gd name="connsiteX108" fmla="*/ 52388 w 4802188"/>
              <a:gd name="connsiteY108" fmla="*/ 1631950 h 6858000"/>
              <a:gd name="connsiteX109" fmla="*/ 34925 w 4802188"/>
              <a:gd name="connsiteY109" fmla="*/ 1589087 h 6858000"/>
              <a:gd name="connsiteX110" fmla="*/ 20638 w 4802188"/>
              <a:gd name="connsiteY110" fmla="*/ 1544637 h 6858000"/>
              <a:gd name="connsiteX111" fmla="*/ 11113 w 4802188"/>
              <a:gd name="connsiteY111" fmla="*/ 1492250 h 6858000"/>
              <a:gd name="connsiteX112" fmla="*/ 1588 w 4802188"/>
              <a:gd name="connsiteY112" fmla="*/ 1431925 h 6858000"/>
              <a:gd name="connsiteX113" fmla="*/ 0 w 4802188"/>
              <a:gd name="connsiteY113" fmla="*/ 1363662 h 6858000"/>
              <a:gd name="connsiteX114" fmla="*/ 1588 w 4802188"/>
              <a:gd name="connsiteY114" fmla="*/ 1295400 h 6858000"/>
              <a:gd name="connsiteX115" fmla="*/ 11113 w 4802188"/>
              <a:gd name="connsiteY115" fmla="*/ 1235075 h 6858000"/>
              <a:gd name="connsiteX116" fmla="*/ 20638 w 4802188"/>
              <a:gd name="connsiteY116" fmla="*/ 1182687 h 6858000"/>
              <a:gd name="connsiteX117" fmla="*/ 34925 w 4802188"/>
              <a:gd name="connsiteY117" fmla="*/ 1136650 h 6858000"/>
              <a:gd name="connsiteX118" fmla="*/ 52388 w 4802188"/>
              <a:gd name="connsiteY118" fmla="*/ 1095375 h 6858000"/>
              <a:gd name="connsiteX119" fmla="*/ 69850 w 4802188"/>
              <a:gd name="connsiteY119" fmla="*/ 1055687 h 6858000"/>
              <a:gd name="connsiteX120" fmla="*/ 88900 w 4802188"/>
              <a:gd name="connsiteY120" fmla="*/ 1017587 h 6858000"/>
              <a:gd name="connsiteX121" fmla="*/ 107950 w 4802188"/>
              <a:gd name="connsiteY121" fmla="*/ 981075 h 6858000"/>
              <a:gd name="connsiteX122" fmla="*/ 127000 w 4802188"/>
              <a:gd name="connsiteY122" fmla="*/ 942975 h 6858000"/>
              <a:gd name="connsiteX123" fmla="*/ 142875 w 4802188"/>
              <a:gd name="connsiteY123" fmla="*/ 901700 h 6858000"/>
              <a:gd name="connsiteX124" fmla="*/ 157163 w 4802188"/>
              <a:gd name="connsiteY124" fmla="*/ 854075 h 6858000"/>
              <a:gd name="connsiteX125" fmla="*/ 168275 w 4802188"/>
              <a:gd name="connsiteY125" fmla="*/ 801687 h 6858000"/>
              <a:gd name="connsiteX126" fmla="*/ 176213 w 4802188"/>
              <a:gd name="connsiteY126" fmla="*/ 744537 h 6858000"/>
              <a:gd name="connsiteX127" fmla="*/ 179388 w 4802188"/>
              <a:gd name="connsiteY127" fmla="*/ 673100 h 6858000"/>
              <a:gd name="connsiteX128" fmla="*/ 176213 w 4802188"/>
              <a:gd name="connsiteY128" fmla="*/ 606425 h 6858000"/>
              <a:gd name="connsiteX129" fmla="*/ 168275 w 4802188"/>
              <a:gd name="connsiteY129" fmla="*/ 546100 h 6858000"/>
              <a:gd name="connsiteX130" fmla="*/ 157163 w 4802188"/>
              <a:gd name="connsiteY130" fmla="*/ 496887 h 6858000"/>
              <a:gd name="connsiteX131" fmla="*/ 142875 w 4802188"/>
              <a:gd name="connsiteY131" fmla="*/ 450850 h 6858000"/>
              <a:gd name="connsiteX132" fmla="*/ 127000 w 4802188"/>
              <a:gd name="connsiteY132" fmla="*/ 409575 h 6858000"/>
              <a:gd name="connsiteX133" fmla="*/ 109538 w 4802188"/>
              <a:gd name="connsiteY133" fmla="*/ 369887 h 6858000"/>
              <a:gd name="connsiteX134" fmla="*/ 92075 w 4802188"/>
              <a:gd name="connsiteY134" fmla="*/ 334962 h 6858000"/>
              <a:gd name="connsiteX135" fmla="*/ 73025 w 4802188"/>
              <a:gd name="connsiteY135" fmla="*/ 296862 h 6858000"/>
              <a:gd name="connsiteX136" fmla="*/ 53975 w 4802188"/>
              <a:gd name="connsiteY136" fmla="*/ 260350 h 6858000"/>
              <a:gd name="connsiteX137" fmla="*/ 38100 w 4802188"/>
              <a:gd name="connsiteY137" fmla="*/ 217487 h 6858000"/>
              <a:gd name="connsiteX138" fmla="*/ 22225 w 4802188"/>
              <a:gd name="connsiteY138" fmla="*/ 174625 h 6858000"/>
              <a:gd name="connsiteX139" fmla="*/ 12700 w 4802188"/>
              <a:gd name="connsiteY139" fmla="*/ 122237 h 6858000"/>
              <a:gd name="connsiteX140" fmla="*/ 4763 w 4802188"/>
              <a:gd name="connsiteY140" fmla="*/ 666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802188" h="6858000">
                <a:moveTo>
                  <a:pt x="0" y="0"/>
                </a:moveTo>
                <a:lnTo>
                  <a:pt x="4802188" y="0"/>
                </a:lnTo>
                <a:lnTo>
                  <a:pt x="4802188" y="6858000"/>
                </a:lnTo>
                <a:lnTo>
                  <a:pt x="0" y="6858000"/>
                </a:lnTo>
                <a:lnTo>
                  <a:pt x="4763" y="6791325"/>
                </a:lnTo>
                <a:lnTo>
                  <a:pt x="12700" y="6735762"/>
                </a:lnTo>
                <a:lnTo>
                  <a:pt x="22225" y="6683375"/>
                </a:lnTo>
                <a:lnTo>
                  <a:pt x="38100" y="6640512"/>
                </a:lnTo>
                <a:lnTo>
                  <a:pt x="53975" y="6597650"/>
                </a:lnTo>
                <a:lnTo>
                  <a:pt x="73025" y="6561137"/>
                </a:lnTo>
                <a:lnTo>
                  <a:pt x="92075" y="6523037"/>
                </a:lnTo>
                <a:lnTo>
                  <a:pt x="109538" y="6488112"/>
                </a:lnTo>
                <a:lnTo>
                  <a:pt x="127000" y="6448425"/>
                </a:lnTo>
                <a:lnTo>
                  <a:pt x="142875" y="6407150"/>
                </a:lnTo>
                <a:lnTo>
                  <a:pt x="157163" y="6361112"/>
                </a:lnTo>
                <a:lnTo>
                  <a:pt x="168275" y="6311900"/>
                </a:lnTo>
                <a:lnTo>
                  <a:pt x="176213" y="6251575"/>
                </a:lnTo>
                <a:lnTo>
                  <a:pt x="179388" y="6183312"/>
                </a:lnTo>
                <a:lnTo>
                  <a:pt x="176213" y="6113462"/>
                </a:lnTo>
                <a:lnTo>
                  <a:pt x="168275" y="6056312"/>
                </a:lnTo>
                <a:lnTo>
                  <a:pt x="157163" y="6003925"/>
                </a:lnTo>
                <a:lnTo>
                  <a:pt x="142875" y="5956300"/>
                </a:lnTo>
                <a:lnTo>
                  <a:pt x="127000" y="5915025"/>
                </a:lnTo>
                <a:lnTo>
                  <a:pt x="107950" y="5876925"/>
                </a:lnTo>
                <a:lnTo>
                  <a:pt x="88900" y="5840412"/>
                </a:lnTo>
                <a:lnTo>
                  <a:pt x="69850" y="5802312"/>
                </a:lnTo>
                <a:lnTo>
                  <a:pt x="52388" y="5762625"/>
                </a:lnTo>
                <a:lnTo>
                  <a:pt x="34925" y="5721350"/>
                </a:lnTo>
                <a:lnTo>
                  <a:pt x="20638" y="5675312"/>
                </a:lnTo>
                <a:lnTo>
                  <a:pt x="11113" y="5622925"/>
                </a:lnTo>
                <a:lnTo>
                  <a:pt x="1588" y="5562600"/>
                </a:lnTo>
                <a:lnTo>
                  <a:pt x="0" y="5494337"/>
                </a:lnTo>
                <a:lnTo>
                  <a:pt x="1588" y="5426075"/>
                </a:lnTo>
                <a:lnTo>
                  <a:pt x="11113" y="5365750"/>
                </a:lnTo>
                <a:lnTo>
                  <a:pt x="20638" y="5313362"/>
                </a:lnTo>
                <a:lnTo>
                  <a:pt x="34925" y="5268912"/>
                </a:lnTo>
                <a:lnTo>
                  <a:pt x="52388" y="5226050"/>
                </a:lnTo>
                <a:lnTo>
                  <a:pt x="69850" y="5186362"/>
                </a:lnTo>
                <a:lnTo>
                  <a:pt x="88900" y="5149850"/>
                </a:lnTo>
                <a:lnTo>
                  <a:pt x="107950" y="5114925"/>
                </a:lnTo>
                <a:lnTo>
                  <a:pt x="127000" y="5075237"/>
                </a:lnTo>
                <a:lnTo>
                  <a:pt x="142875" y="5033962"/>
                </a:lnTo>
                <a:lnTo>
                  <a:pt x="157163" y="4987925"/>
                </a:lnTo>
                <a:lnTo>
                  <a:pt x="168275" y="4935537"/>
                </a:lnTo>
                <a:lnTo>
                  <a:pt x="176213" y="4875212"/>
                </a:lnTo>
                <a:lnTo>
                  <a:pt x="179388" y="4806950"/>
                </a:lnTo>
                <a:lnTo>
                  <a:pt x="176213" y="4738687"/>
                </a:lnTo>
                <a:lnTo>
                  <a:pt x="168275" y="4678362"/>
                </a:lnTo>
                <a:lnTo>
                  <a:pt x="157163" y="4625975"/>
                </a:lnTo>
                <a:lnTo>
                  <a:pt x="142875" y="4579937"/>
                </a:lnTo>
                <a:lnTo>
                  <a:pt x="127000" y="4537075"/>
                </a:lnTo>
                <a:lnTo>
                  <a:pt x="107950" y="4498975"/>
                </a:lnTo>
                <a:lnTo>
                  <a:pt x="69850" y="4424362"/>
                </a:lnTo>
                <a:lnTo>
                  <a:pt x="52388" y="4386262"/>
                </a:lnTo>
                <a:lnTo>
                  <a:pt x="34925" y="4343400"/>
                </a:lnTo>
                <a:lnTo>
                  <a:pt x="20638" y="4297362"/>
                </a:lnTo>
                <a:lnTo>
                  <a:pt x="11113" y="4244975"/>
                </a:lnTo>
                <a:lnTo>
                  <a:pt x="1588" y="4186237"/>
                </a:lnTo>
                <a:lnTo>
                  <a:pt x="0" y="4116387"/>
                </a:lnTo>
                <a:lnTo>
                  <a:pt x="1588" y="4048125"/>
                </a:lnTo>
                <a:lnTo>
                  <a:pt x="11113" y="3987800"/>
                </a:lnTo>
                <a:lnTo>
                  <a:pt x="20638" y="3935412"/>
                </a:lnTo>
                <a:lnTo>
                  <a:pt x="34925" y="3890962"/>
                </a:lnTo>
                <a:lnTo>
                  <a:pt x="52388" y="3848100"/>
                </a:lnTo>
                <a:lnTo>
                  <a:pt x="69850" y="3811587"/>
                </a:lnTo>
                <a:lnTo>
                  <a:pt x="107950" y="3736975"/>
                </a:lnTo>
                <a:lnTo>
                  <a:pt x="127000" y="3697287"/>
                </a:lnTo>
                <a:lnTo>
                  <a:pt x="142875" y="3656012"/>
                </a:lnTo>
                <a:lnTo>
                  <a:pt x="157163" y="3609975"/>
                </a:lnTo>
                <a:lnTo>
                  <a:pt x="168275" y="3557587"/>
                </a:lnTo>
                <a:lnTo>
                  <a:pt x="176213" y="3497262"/>
                </a:lnTo>
                <a:lnTo>
                  <a:pt x="179388" y="3427412"/>
                </a:lnTo>
                <a:lnTo>
                  <a:pt x="176213" y="3360737"/>
                </a:lnTo>
                <a:lnTo>
                  <a:pt x="168275" y="3300412"/>
                </a:lnTo>
                <a:lnTo>
                  <a:pt x="157163" y="3248025"/>
                </a:lnTo>
                <a:lnTo>
                  <a:pt x="142875" y="3201987"/>
                </a:lnTo>
                <a:lnTo>
                  <a:pt x="127000" y="3160712"/>
                </a:lnTo>
                <a:lnTo>
                  <a:pt x="107950" y="3121025"/>
                </a:lnTo>
                <a:lnTo>
                  <a:pt x="88900" y="3084512"/>
                </a:lnTo>
                <a:lnTo>
                  <a:pt x="69850" y="3046412"/>
                </a:lnTo>
                <a:lnTo>
                  <a:pt x="52388" y="3009900"/>
                </a:lnTo>
                <a:lnTo>
                  <a:pt x="34925" y="2967037"/>
                </a:lnTo>
                <a:lnTo>
                  <a:pt x="20638" y="2922587"/>
                </a:lnTo>
                <a:lnTo>
                  <a:pt x="11113" y="2868612"/>
                </a:lnTo>
                <a:lnTo>
                  <a:pt x="1588" y="2809875"/>
                </a:lnTo>
                <a:lnTo>
                  <a:pt x="0" y="2741612"/>
                </a:lnTo>
                <a:lnTo>
                  <a:pt x="1588" y="2671762"/>
                </a:lnTo>
                <a:lnTo>
                  <a:pt x="11113" y="2613025"/>
                </a:lnTo>
                <a:lnTo>
                  <a:pt x="20638" y="2560637"/>
                </a:lnTo>
                <a:lnTo>
                  <a:pt x="34925" y="2513012"/>
                </a:lnTo>
                <a:lnTo>
                  <a:pt x="52388" y="2471737"/>
                </a:lnTo>
                <a:lnTo>
                  <a:pt x="69850" y="2433637"/>
                </a:lnTo>
                <a:lnTo>
                  <a:pt x="88900" y="2395537"/>
                </a:lnTo>
                <a:lnTo>
                  <a:pt x="107950" y="2359025"/>
                </a:lnTo>
                <a:lnTo>
                  <a:pt x="127000" y="2319337"/>
                </a:lnTo>
                <a:lnTo>
                  <a:pt x="142875" y="2278062"/>
                </a:lnTo>
                <a:lnTo>
                  <a:pt x="157163" y="2232025"/>
                </a:lnTo>
                <a:lnTo>
                  <a:pt x="168275" y="2179637"/>
                </a:lnTo>
                <a:lnTo>
                  <a:pt x="176213" y="2119312"/>
                </a:lnTo>
                <a:lnTo>
                  <a:pt x="179388" y="2051050"/>
                </a:lnTo>
                <a:lnTo>
                  <a:pt x="176213" y="1982787"/>
                </a:lnTo>
                <a:lnTo>
                  <a:pt x="168275" y="1922462"/>
                </a:lnTo>
                <a:lnTo>
                  <a:pt x="157163" y="1870075"/>
                </a:lnTo>
                <a:lnTo>
                  <a:pt x="142875" y="1824037"/>
                </a:lnTo>
                <a:lnTo>
                  <a:pt x="127000" y="1782762"/>
                </a:lnTo>
                <a:lnTo>
                  <a:pt x="107950" y="1743075"/>
                </a:lnTo>
                <a:lnTo>
                  <a:pt x="88900" y="1708150"/>
                </a:lnTo>
                <a:lnTo>
                  <a:pt x="69850" y="1671637"/>
                </a:lnTo>
                <a:lnTo>
                  <a:pt x="52388" y="1631950"/>
                </a:lnTo>
                <a:lnTo>
                  <a:pt x="34925" y="1589087"/>
                </a:lnTo>
                <a:lnTo>
                  <a:pt x="20638" y="1544637"/>
                </a:lnTo>
                <a:lnTo>
                  <a:pt x="11113" y="1492250"/>
                </a:lnTo>
                <a:lnTo>
                  <a:pt x="1588" y="1431925"/>
                </a:lnTo>
                <a:lnTo>
                  <a:pt x="0" y="1363662"/>
                </a:lnTo>
                <a:lnTo>
                  <a:pt x="1588" y="1295400"/>
                </a:lnTo>
                <a:lnTo>
                  <a:pt x="11113" y="1235075"/>
                </a:lnTo>
                <a:lnTo>
                  <a:pt x="20638" y="1182687"/>
                </a:lnTo>
                <a:lnTo>
                  <a:pt x="34925" y="1136650"/>
                </a:lnTo>
                <a:lnTo>
                  <a:pt x="52388" y="1095375"/>
                </a:lnTo>
                <a:lnTo>
                  <a:pt x="69850" y="1055687"/>
                </a:lnTo>
                <a:lnTo>
                  <a:pt x="88900" y="1017587"/>
                </a:lnTo>
                <a:lnTo>
                  <a:pt x="107950" y="981075"/>
                </a:lnTo>
                <a:lnTo>
                  <a:pt x="127000" y="942975"/>
                </a:lnTo>
                <a:lnTo>
                  <a:pt x="142875" y="901700"/>
                </a:lnTo>
                <a:lnTo>
                  <a:pt x="157163" y="854075"/>
                </a:lnTo>
                <a:lnTo>
                  <a:pt x="168275" y="801687"/>
                </a:lnTo>
                <a:lnTo>
                  <a:pt x="176213" y="744537"/>
                </a:lnTo>
                <a:lnTo>
                  <a:pt x="179388" y="673100"/>
                </a:lnTo>
                <a:lnTo>
                  <a:pt x="176213" y="606425"/>
                </a:lnTo>
                <a:lnTo>
                  <a:pt x="168275" y="546100"/>
                </a:lnTo>
                <a:lnTo>
                  <a:pt x="157163" y="496887"/>
                </a:lnTo>
                <a:lnTo>
                  <a:pt x="142875" y="450850"/>
                </a:lnTo>
                <a:lnTo>
                  <a:pt x="127000" y="409575"/>
                </a:lnTo>
                <a:lnTo>
                  <a:pt x="109538" y="369887"/>
                </a:lnTo>
                <a:lnTo>
                  <a:pt x="92075" y="334962"/>
                </a:lnTo>
                <a:lnTo>
                  <a:pt x="73025" y="296862"/>
                </a:lnTo>
                <a:lnTo>
                  <a:pt x="53975" y="260350"/>
                </a:lnTo>
                <a:lnTo>
                  <a:pt x="38100" y="217487"/>
                </a:lnTo>
                <a:lnTo>
                  <a:pt x="22225" y="174625"/>
                </a:lnTo>
                <a:lnTo>
                  <a:pt x="12700" y="122237"/>
                </a:lnTo>
                <a:lnTo>
                  <a:pt x="4763" y="66675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 defTabSz="45720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33425" y="2034886"/>
            <a:ext cx="10479152" cy="45838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914400"/>
            <a:r>
              <a:rPr lang="en-US" sz="8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BASICS</a:t>
            </a:r>
            <a:endParaRPr lang="en-US" sz="8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40D8E28-91B5-42B0-9D6C-B777D8AD9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3702181" cy="21067712"/>
          </a:xfrm>
          <a:custGeom>
            <a:avLst/>
            <a:gdLst>
              <a:gd name="connsiteX0" fmla="*/ 0 w 7713579"/>
              <a:gd name="connsiteY0" fmla="*/ 0 h 6858000"/>
              <a:gd name="connsiteX1" fmla="*/ 7534191 w 7713579"/>
              <a:gd name="connsiteY1" fmla="*/ 0 h 6858000"/>
              <a:gd name="connsiteX2" fmla="*/ 7538954 w 7713579"/>
              <a:gd name="connsiteY2" fmla="*/ 66675 h 6858000"/>
              <a:gd name="connsiteX3" fmla="*/ 7546891 w 7713579"/>
              <a:gd name="connsiteY3" fmla="*/ 122237 h 6858000"/>
              <a:gd name="connsiteX4" fmla="*/ 7556416 w 7713579"/>
              <a:gd name="connsiteY4" fmla="*/ 174625 h 6858000"/>
              <a:gd name="connsiteX5" fmla="*/ 7572291 w 7713579"/>
              <a:gd name="connsiteY5" fmla="*/ 217487 h 6858000"/>
              <a:gd name="connsiteX6" fmla="*/ 7588166 w 7713579"/>
              <a:gd name="connsiteY6" fmla="*/ 260350 h 6858000"/>
              <a:gd name="connsiteX7" fmla="*/ 7607216 w 7713579"/>
              <a:gd name="connsiteY7" fmla="*/ 296862 h 6858000"/>
              <a:gd name="connsiteX8" fmla="*/ 7626266 w 7713579"/>
              <a:gd name="connsiteY8" fmla="*/ 334962 h 6858000"/>
              <a:gd name="connsiteX9" fmla="*/ 7643729 w 7713579"/>
              <a:gd name="connsiteY9" fmla="*/ 369887 h 6858000"/>
              <a:gd name="connsiteX10" fmla="*/ 7661191 w 7713579"/>
              <a:gd name="connsiteY10" fmla="*/ 409575 h 6858000"/>
              <a:gd name="connsiteX11" fmla="*/ 7677066 w 7713579"/>
              <a:gd name="connsiteY11" fmla="*/ 450850 h 6858000"/>
              <a:gd name="connsiteX12" fmla="*/ 7691354 w 7713579"/>
              <a:gd name="connsiteY12" fmla="*/ 496887 h 6858000"/>
              <a:gd name="connsiteX13" fmla="*/ 7702466 w 7713579"/>
              <a:gd name="connsiteY13" fmla="*/ 546100 h 6858000"/>
              <a:gd name="connsiteX14" fmla="*/ 7710404 w 7713579"/>
              <a:gd name="connsiteY14" fmla="*/ 606425 h 6858000"/>
              <a:gd name="connsiteX15" fmla="*/ 7713579 w 7713579"/>
              <a:gd name="connsiteY15" fmla="*/ 673100 h 6858000"/>
              <a:gd name="connsiteX16" fmla="*/ 7710404 w 7713579"/>
              <a:gd name="connsiteY16" fmla="*/ 744537 h 6858000"/>
              <a:gd name="connsiteX17" fmla="*/ 7702466 w 7713579"/>
              <a:gd name="connsiteY17" fmla="*/ 801687 h 6858000"/>
              <a:gd name="connsiteX18" fmla="*/ 7691354 w 7713579"/>
              <a:gd name="connsiteY18" fmla="*/ 854075 h 6858000"/>
              <a:gd name="connsiteX19" fmla="*/ 7677066 w 7713579"/>
              <a:gd name="connsiteY19" fmla="*/ 901700 h 6858000"/>
              <a:gd name="connsiteX20" fmla="*/ 7661191 w 7713579"/>
              <a:gd name="connsiteY20" fmla="*/ 942975 h 6858000"/>
              <a:gd name="connsiteX21" fmla="*/ 7642141 w 7713579"/>
              <a:gd name="connsiteY21" fmla="*/ 981075 h 6858000"/>
              <a:gd name="connsiteX22" fmla="*/ 7623091 w 7713579"/>
              <a:gd name="connsiteY22" fmla="*/ 1017587 h 6858000"/>
              <a:gd name="connsiteX23" fmla="*/ 7604041 w 7713579"/>
              <a:gd name="connsiteY23" fmla="*/ 1055687 h 6858000"/>
              <a:gd name="connsiteX24" fmla="*/ 7586579 w 7713579"/>
              <a:gd name="connsiteY24" fmla="*/ 1095375 h 6858000"/>
              <a:gd name="connsiteX25" fmla="*/ 7569116 w 7713579"/>
              <a:gd name="connsiteY25" fmla="*/ 1136650 h 6858000"/>
              <a:gd name="connsiteX26" fmla="*/ 7554829 w 7713579"/>
              <a:gd name="connsiteY26" fmla="*/ 1182687 h 6858000"/>
              <a:gd name="connsiteX27" fmla="*/ 7545304 w 7713579"/>
              <a:gd name="connsiteY27" fmla="*/ 1235075 h 6858000"/>
              <a:gd name="connsiteX28" fmla="*/ 7535779 w 7713579"/>
              <a:gd name="connsiteY28" fmla="*/ 1295400 h 6858000"/>
              <a:gd name="connsiteX29" fmla="*/ 7534191 w 7713579"/>
              <a:gd name="connsiteY29" fmla="*/ 1363662 h 6858000"/>
              <a:gd name="connsiteX30" fmla="*/ 7535779 w 7713579"/>
              <a:gd name="connsiteY30" fmla="*/ 1431925 h 6858000"/>
              <a:gd name="connsiteX31" fmla="*/ 7545304 w 7713579"/>
              <a:gd name="connsiteY31" fmla="*/ 1492250 h 6858000"/>
              <a:gd name="connsiteX32" fmla="*/ 7554829 w 7713579"/>
              <a:gd name="connsiteY32" fmla="*/ 1544637 h 6858000"/>
              <a:gd name="connsiteX33" fmla="*/ 7569116 w 7713579"/>
              <a:gd name="connsiteY33" fmla="*/ 1589087 h 6858000"/>
              <a:gd name="connsiteX34" fmla="*/ 7586579 w 7713579"/>
              <a:gd name="connsiteY34" fmla="*/ 1631950 h 6858000"/>
              <a:gd name="connsiteX35" fmla="*/ 7604041 w 7713579"/>
              <a:gd name="connsiteY35" fmla="*/ 1671637 h 6858000"/>
              <a:gd name="connsiteX36" fmla="*/ 7623091 w 7713579"/>
              <a:gd name="connsiteY36" fmla="*/ 1708150 h 6858000"/>
              <a:gd name="connsiteX37" fmla="*/ 7642141 w 7713579"/>
              <a:gd name="connsiteY37" fmla="*/ 1743075 h 6858000"/>
              <a:gd name="connsiteX38" fmla="*/ 7661191 w 7713579"/>
              <a:gd name="connsiteY38" fmla="*/ 1782762 h 6858000"/>
              <a:gd name="connsiteX39" fmla="*/ 7677066 w 7713579"/>
              <a:gd name="connsiteY39" fmla="*/ 1824037 h 6858000"/>
              <a:gd name="connsiteX40" fmla="*/ 7691354 w 7713579"/>
              <a:gd name="connsiteY40" fmla="*/ 1870075 h 6858000"/>
              <a:gd name="connsiteX41" fmla="*/ 7702466 w 7713579"/>
              <a:gd name="connsiteY41" fmla="*/ 1922462 h 6858000"/>
              <a:gd name="connsiteX42" fmla="*/ 7710404 w 7713579"/>
              <a:gd name="connsiteY42" fmla="*/ 1982787 h 6858000"/>
              <a:gd name="connsiteX43" fmla="*/ 7713579 w 7713579"/>
              <a:gd name="connsiteY43" fmla="*/ 2051050 h 6858000"/>
              <a:gd name="connsiteX44" fmla="*/ 7710404 w 7713579"/>
              <a:gd name="connsiteY44" fmla="*/ 2119312 h 6858000"/>
              <a:gd name="connsiteX45" fmla="*/ 7702466 w 7713579"/>
              <a:gd name="connsiteY45" fmla="*/ 2179637 h 6858000"/>
              <a:gd name="connsiteX46" fmla="*/ 7691354 w 7713579"/>
              <a:gd name="connsiteY46" fmla="*/ 2232025 h 6858000"/>
              <a:gd name="connsiteX47" fmla="*/ 7677066 w 7713579"/>
              <a:gd name="connsiteY47" fmla="*/ 2278062 h 6858000"/>
              <a:gd name="connsiteX48" fmla="*/ 7661191 w 7713579"/>
              <a:gd name="connsiteY48" fmla="*/ 2319337 h 6858000"/>
              <a:gd name="connsiteX49" fmla="*/ 7642141 w 7713579"/>
              <a:gd name="connsiteY49" fmla="*/ 2359025 h 6858000"/>
              <a:gd name="connsiteX50" fmla="*/ 7623091 w 7713579"/>
              <a:gd name="connsiteY50" fmla="*/ 2395537 h 6858000"/>
              <a:gd name="connsiteX51" fmla="*/ 7604041 w 7713579"/>
              <a:gd name="connsiteY51" fmla="*/ 2433637 h 6858000"/>
              <a:gd name="connsiteX52" fmla="*/ 7586579 w 7713579"/>
              <a:gd name="connsiteY52" fmla="*/ 2471737 h 6858000"/>
              <a:gd name="connsiteX53" fmla="*/ 7569116 w 7713579"/>
              <a:gd name="connsiteY53" fmla="*/ 2513012 h 6858000"/>
              <a:gd name="connsiteX54" fmla="*/ 7554829 w 7713579"/>
              <a:gd name="connsiteY54" fmla="*/ 2560637 h 6858000"/>
              <a:gd name="connsiteX55" fmla="*/ 7545304 w 7713579"/>
              <a:gd name="connsiteY55" fmla="*/ 2613025 h 6858000"/>
              <a:gd name="connsiteX56" fmla="*/ 7535779 w 7713579"/>
              <a:gd name="connsiteY56" fmla="*/ 2671762 h 6858000"/>
              <a:gd name="connsiteX57" fmla="*/ 7534191 w 7713579"/>
              <a:gd name="connsiteY57" fmla="*/ 2741612 h 6858000"/>
              <a:gd name="connsiteX58" fmla="*/ 7535779 w 7713579"/>
              <a:gd name="connsiteY58" fmla="*/ 2809875 h 6858000"/>
              <a:gd name="connsiteX59" fmla="*/ 7545304 w 7713579"/>
              <a:gd name="connsiteY59" fmla="*/ 2868612 h 6858000"/>
              <a:gd name="connsiteX60" fmla="*/ 7554829 w 7713579"/>
              <a:gd name="connsiteY60" fmla="*/ 2922587 h 6858000"/>
              <a:gd name="connsiteX61" fmla="*/ 7569116 w 7713579"/>
              <a:gd name="connsiteY61" fmla="*/ 2967037 h 6858000"/>
              <a:gd name="connsiteX62" fmla="*/ 7586579 w 7713579"/>
              <a:gd name="connsiteY62" fmla="*/ 3009900 h 6858000"/>
              <a:gd name="connsiteX63" fmla="*/ 7604041 w 7713579"/>
              <a:gd name="connsiteY63" fmla="*/ 3046412 h 6858000"/>
              <a:gd name="connsiteX64" fmla="*/ 7623091 w 7713579"/>
              <a:gd name="connsiteY64" fmla="*/ 3084512 h 6858000"/>
              <a:gd name="connsiteX65" fmla="*/ 7642141 w 7713579"/>
              <a:gd name="connsiteY65" fmla="*/ 3121025 h 6858000"/>
              <a:gd name="connsiteX66" fmla="*/ 7661191 w 7713579"/>
              <a:gd name="connsiteY66" fmla="*/ 3160712 h 6858000"/>
              <a:gd name="connsiteX67" fmla="*/ 7677066 w 7713579"/>
              <a:gd name="connsiteY67" fmla="*/ 3201987 h 6858000"/>
              <a:gd name="connsiteX68" fmla="*/ 7691354 w 7713579"/>
              <a:gd name="connsiteY68" fmla="*/ 3248025 h 6858000"/>
              <a:gd name="connsiteX69" fmla="*/ 7702466 w 7713579"/>
              <a:gd name="connsiteY69" fmla="*/ 3300412 h 6858000"/>
              <a:gd name="connsiteX70" fmla="*/ 7710404 w 7713579"/>
              <a:gd name="connsiteY70" fmla="*/ 3360737 h 6858000"/>
              <a:gd name="connsiteX71" fmla="*/ 7713579 w 7713579"/>
              <a:gd name="connsiteY71" fmla="*/ 3427412 h 6858000"/>
              <a:gd name="connsiteX72" fmla="*/ 7710404 w 7713579"/>
              <a:gd name="connsiteY72" fmla="*/ 3497262 h 6858000"/>
              <a:gd name="connsiteX73" fmla="*/ 7702466 w 7713579"/>
              <a:gd name="connsiteY73" fmla="*/ 3557587 h 6858000"/>
              <a:gd name="connsiteX74" fmla="*/ 7691354 w 7713579"/>
              <a:gd name="connsiteY74" fmla="*/ 3609975 h 6858000"/>
              <a:gd name="connsiteX75" fmla="*/ 7677066 w 7713579"/>
              <a:gd name="connsiteY75" fmla="*/ 3656012 h 6858000"/>
              <a:gd name="connsiteX76" fmla="*/ 7661191 w 7713579"/>
              <a:gd name="connsiteY76" fmla="*/ 3697287 h 6858000"/>
              <a:gd name="connsiteX77" fmla="*/ 7642141 w 7713579"/>
              <a:gd name="connsiteY77" fmla="*/ 3736975 h 6858000"/>
              <a:gd name="connsiteX78" fmla="*/ 7604041 w 7713579"/>
              <a:gd name="connsiteY78" fmla="*/ 3811587 h 6858000"/>
              <a:gd name="connsiteX79" fmla="*/ 7586579 w 7713579"/>
              <a:gd name="connsiteY79" fmla="*/ 3848100 h 6858000"/>
              <a:gd name="connsiteX80" fmla="*/ 7569116 w 7713579"/>
              <a:gd name="connsiteY80" fmla="*/ 3890962 h 6858000"/>
              <a:gd name="connsiteX81" fmla="*/ 7554829 w 7713579"/>
              <a:gd name="connsiteY81" fmla="*/ 3935412 h 6858000"/>
              <a:gd name="connsiteX82" fmla="*/ 7545304 w 7713579"/>
              <a:gd name="connsiteY82" fmla="*/ 3987800 h 6858000"/>
              <a:gd name="connsiteX83" fmla="*/ 7535779 w 7713579"/>
              <a:gd name="connsiteY83" fmla="*/ 4048125 h 6858000"/>
              <a:gd name="connsiteX84" fmla="*/ 7534191 w 7713579"/>
              <a:gd name="connsiteY84" fmla="*/ 4116387 h 6858000"/>
              <a:gd name="connsiteX85" fmla="*/ 7535779 w 7713579"/>
              <a:gd name="connsiteY85" fmla="*/ 4186237 h 6858000"/>
              <a:gd name="connsiteX86" fmla="*/ 7545304 w 7713579"/>
              <a:gd name="connsiteY86" fmla="*/ 4244975 h 6858000"/>
              <a:gd name="connsiteX87" fmla="*/ 7554829 w 7713579"/>
              <a:gd name="connsiteY87" fmla="*/ 4297362 h 6858000"/>
              <a:gd name="connsiteX88" fmla="*/ 7569116 w 7713579"/>
              <a:gd name="connsiteY88" fmla="*/ 4343400 h 6858000"/>
              <a:gd name="connsiteX89" fmla="*/ 7586579 w 7713579"/>
              <a:gd name="connsiteY89" fmla="*/ 4386262 h 6858000"/>
              <a:gd name="connsiteX90" fmla="*/ 7604041 w 7713579"/>
              <a:gd name="connsiteY90" fmla="*/ 4424362 h 6858000"/>
              <a:gd name="connsiteX91" fmla="*/ 7642141 w 7713579"/>
              <a:gd name="connsiteY91" fmla="*/ 4498975 h 6858000"/>
              <a:gd name="connsiteX92" fmla="*/ 7661191 w 7713579"/>
              <a:gd name="connsiteY92" fmla="*/ 4537075 h 6858000"/>
              <a:gd name="connsiteX93" fmla="*/ 7677066 w 7713579"/>
              <a:gd name="connsiteY93" fmla="*/ 4579937 h 6858000"/>
              <a:gd name="connsiteX94" fmla="*/ 7691354 w 7713579"/>
              <a:gd name="connsiteY94" fmla="*/ 4625975 h 6858000"/>
              <a:gd name="connsiteX95" fmla="*/ 7702466 w 7713579"/>
              <a:gd name="connsiteY95" fmla="*/ 4678362 h 6858000"/>
              <a:gd name="connsiteX96" fmla="*/ 7710404 w 7713579"/>
              <a:gd name="connsiteY96" fmla="*/ 4738687 h 6858000"/>
              <a:gd name="connsiteX97" fmla="*/ 7713579 w 7713579"/>
              <a:gd name="connsiteY97" fmla="*/ 4806950 h 6858000"/>
              <a:gd name="connsiteX98" fmla="*/ 7710404 w 7713579"/>
              <a:gd name="connsiteY98" fmla="*/ 4875212 h 6858000"/>
              <a:gd name="connsiteX99" fmla="*/ 7702466 w 7713579"/>
              <a:gd name="connsiteY99" fmla="*/ 4935537 h 6858000"/>
              <a:gd name="connsiteX100" fmla="*/ 7691354 w 7713579"/>
              <a:gd name="connsiteY100" fmla="*/ 4987925 h 6858000"/>
              <a:gd name="connsiteX101" fmla="*/ 7677066 w 7713579"/>
              <a:gd name="connsiteY101" fmla="*/ 5033962 h 6858000"/>
              <a:gd name="connsiteX102" fmla="*/ 7661191 w 7713579"/>
              <a:gd name="connsiteY102" fmla="*/ 5075237 h 6858000"/>
              <a:gd name="connsiteX103" fmla="*/ 7642141 w 7713579"/>
              <a:gd name="connsiteY103" fmla="*/ 5114925 h 6858000"/>
              <a:gd name="connsiteX104" fmla="*/ 7623091 w 7713579"/>
              <a:gd name="connsiteY104" fmla="*/ 5149850 h 6858000"/>
              <a:gd name="connsiteX105" fmla="*/ 7604041 w 7713579"/>
              <a:gd name="connsiteY105" fmla="*/ 5186362 h 6858000"/>
              <a:gd name="connsiteX106" fmla="*/ 7586579 w 7713579"/>
              <a:gd name="connsiteY106" fmla="*/ 5226050 h 6858000"/>
              <a:gd name="connsiteX107" fmla="*/ 7569116 w 7713579"/>
              <a:gd name="connsiteY107" fmla="*/ 5268912 h 6858000"/>
              <a:gd name="connsiteX108" fmla="*/ 7554829 w 7713579"/>
              <a:gd name="connsiteY108" fmla="*/ 5313362 h 6858000"/>
              <a:gd name="connsiteX109" fmla="*/ 7545304 w 7713579"/>
              <a:gd name="connsiteY109" fmla="*/ 5365750 h 6858000"/>
              <a:gd name="connsiteX110" fmla="*/ 7535779 w 7713579"/>
              <a:gd name="connsiteY110" fmla="*/ 5426075 h 6858000"/>
              <a:gd name="connsiteX111" fmla="*/ 7534191 w 7713579"/>
              <a:gd name="connsiteY111" fmla="*/ 5494337 h 6858000"/>
              <a:gd name="connsiteX112" fmla="*/ 7535779 w 7713579"/>
              <a:gd name="connsiteY112" fmla="*/ 5562600 h 6858000"/>
              <a:gd name="connsiteX113" fmla="*/ 7545304 w 7713579"/>
              <a:gd name="connsiteY113" fmla="*/ 5622925 h 6858000"/>
              <a:gd name="connsiteX114" fmla="*/ 7554829 w 7713579"/>
              <a:gd name="connsiteY114" fmla="*/ 5675312 h 6858000"/>
              <a:gd name="connsiteX115" fmla="*/ 7569116 w 7713579"/>
              <a:gd name="connsiteY115" fmla="*/ 5721350 h 6858000"/>
              <a:gd name="connsiteX116" fmla="*/ 7586579 w 7713579"/>
              <a:gd name="connsiteY116" fmla="*/ 5762625 h 6858000"/>
              <a:gd name="connsiteX117" fmla="*/ 7604041 w 7713579"/>
              <a:gd name="connsiteY117" fmla="*/ 5802312 h 6858000"/>
              <a:gd name="connsiteX118" fmla="*/ 7623091 w 7713579"/>
              <a:gd name="connsiteY118" fmla="*/ 5840412 h 6858000"/>
              <a:gd name="connsiteX119" fmla="*/ 7642141 w 7713579"/>
              <a:gd name="connsiteY119" fmla="*/ 5876925 h 6858000"/>
              <a:gd name="connsiteX120" fmla="*/ 7661191 w 7713579"/>
              <a:gd name="connsiteY120" fmla="*/ 5915025 h 6858000"/>
              <a:gd name="connsiteX121" fmla="*/ 7677066 w 7713579"/>
              <a:gd name="connsiteY121" fmla="*/ 5956300 h 6858000"/>
              <a:gd name="connsiteX122" fmla="*/ 7691354 w 7713579"/>
              <a:gd name="connsiteY122" fmla="*/ 6003925 h 6858000"/>
              <a:gd name="connsiteX123" fmla="*/ 7702466 w 7713579"/>
              <a:gd name="connsiteY123" fmla="*/ 6056312 h 6858000"/>
              <a:gd name="connsiteX124" fmla="*/ 7710404 w 7713579"/>
              <a:gd name="connsiteY124" fmla="*/ 6113462 h 6858000"/>
              <a:gd name="connsiteX125" fmla="*/ 7713579 w 7713579"/>
              <a:gd name="connsiteY125" fmla="*/ 6183312 h 6858000"/>
              <a:gd name="connsiteX126" fmla="*/ 7710404 w 7713579"/>
              <a:gd name="connsiteY126" fmla="*/ 6251575 h 6858000"/>
              <a:gd name="connsiteX127" fmla="*/ 7702466 w 7713579"/>
              <a:gd name="connsiteY127" fmla="*/ 6311900 h 6858000"/>
              <a:gd name="connsiteX128" fmla="*/ 7691354 w 7713579"/>
              <a:gd name="connsiteY128" fmla="*/ 6361112 h 6858000"/>
              <a:gd name="connsiteX129" fmla="*/ 7677066 w 7713579"/>
              <a:gd name="connsiteY129" fmla="*/ 6407150 h 6858000"/>
              <a:gd name="connsiteX130" fmla="*/ 7661191 w 7713579"/>
              <a:gd name="connsiteY130" fmla="*/ 6448425 h 6858000"/>
              <a:gd name="connsiteX131" fmla="*/ 7643729 w 7713579"/>
              <a:gd name="connsiteY131" fmla="*/ 6488112 h 6858000"/>
              <a:gd name="connsiteX132" fmla="*/ 7626266 w 7713579"/>
              <a:gd name="connsiteY132" fmla="*/ 6523037 h 6858000"/>
              <a:gd name="connsiteX133" fmla="*/ 7607216 w 7713579"/>
              <a:gd name="connsiteY133" fmla="*/ 6561137 h 6858000"/>
              <a:gd name="connsiteX134" fmla="*/ 7588166 w 7713579"/>
              <a:gd name="connsiteY134" fmla="*/ 6597650 h 6858000"/>
              <a:gd name="connsiteX135" fmla="*/ 7572291 w 7713579"/>
              <a:gd name="connsiteY135" fmla="*/ 6640512 h 6858000"/>
              <a:gd name="connsiteX136" fmla="*/ 7556416 w 7713579"/>
              <a:gd name="connsiteY136" fmla="*/ 6683375 h 6858000"/>
              <a:gd name="connsiteX137" fmla="*/ 7546891 w 7713579"/>
              <a:gd name="connsiteY137" fmla="*/ 6735762 h 6858000"/>
              <a:gd name="connsiteX138" fmla="*/ 7538954 w 7713579"/>
              <a:gd name="connsiteY138" fmla="*/ 6791325 h 6858000"/>
              <a:gd name="connsiteX139" fmla="*/ 7534191 w 7713579"/>
              <a:gd name="connsiteY139" fmla="*/ 6858000 h 6858000"/>
              <a:gd name="connsiteX140" fmla="*/ 0 w 7713579"/>
              <a:gd name="connsiteY140" fmla="*/ 6858000 h 6858000"/>
              <a:gd name="connsiteX141" fmla="*/ 0 w 7713579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713579" h="6858000">
                <a:moveTo>
                  <a:pt x="0" y="0"/>
                </a:moveTo>
                <a:lnTo>
                  <a:pt x="7534191" y="0"/>
                </a:lnTo>
                <a:lnTo>
                  <a:pt x="7538954" y="66675"/>
                </a:lnTo>
                <a:lnTo>
                  <a:pt x="7546891" y="122237"/>
                </a:lnTo>
                <a:lnTo>
                  <a:pt x="7556416" y="174625"/>
                </a:lnTo>
                <a:lnTo>
                  <a:pt x="7572291" y="217487"/>
                </a:lnTo>
                <a:lnTo>
                  <a:pt x="7588166" y="260350"/>
                </a:lnTo>
                <a:lnTo>
                  <a:pt x="7607216" y="296862"/>
                </a:lnTo>
                <a:lnTo>
                  <a:pt x="7626266" y="334962"/>
                </a:lnTo>
                <a:lnTo>
                  <a:pt x="7643729" y="369887"/>
                </a:lnTo>
                <a:lnTo>
                  <a:pt x="7661191" y="409575"/>
                </a:lnTo>
                <a:lnTo>
                  <a:pt x="7677066" y="450850"/>
                </a:lnTo>
                <a:lnTo>
                  <a:pt x="7691354" y="496887"/>
                </a:lnTo>
                <a:lnTo>
                  <a:pt x="7702466" y="546100"/>
                </a:lnTo>
                <a:lnTo>
                  <a:pt x="7710404" y="606425"/>
                </a:lnTo>
                <a:lnTo>
                  <a:pt x="7713579" y="673100"/>
                </a:lnTo>
                <a:lnTo>
                  <a:pt x="7710404" y="744537"/>
                </a:lnTo>
                <a:lnTo>
                  <a:pt x="7702466" y="801687"/>
                </a:lnTo>
                <a:lnTo>
                  <a:pt x="7691354" y="854075"/>
                </a:lnTo>
                <a:lnTo>
                  <a:pt x="7677066" y="901700"/>
                </a:lnTo>
                <a:lnTo>
                  <a:pt x="7661191" y="942975"/>
                </a:lnTo>
                <a:lnTo>
                  <a:pt x="7642141" y="981075"/>
                </a:lnTo>
                <a:lnTo>
                  <a:pt x="7623091" y="1017587"/>
                </a:lnTo>
                <a:lnTo>
                  <a:pt x="7604041" y="1055687"/>
                </a:lnTo>
                <a:lnTo>
                  <a:pt x="7586579" y="1095375"/>
                </a:lnTo>
                <a:lnTo>
                  <a:pt x="7569116" y="1136650"/>
                </a:lnTo>
                <a:lnTo>
                  <a:pt x="7554829" y="1182687"/>
                </a:lnTo>
                <a:lnTo>
                  <a:pt x="7545304" y="1235075"/>
                </a:lnTo>
                <a:lnTo>
                  <a:pt x="7535779" y="1295400"/>
                </a:lnTo>
                <a:lnTo>
                  <a:pt x="7534191" y="1363662"/>
                </a:lnTo>
                <a:lnTo>
                  <a:pt x="7535779" y="1431925"/>
                </a:lnTo>
                <a:lnTo>
                  <a:pt x="7545304" y="1492250"/>
                </a:lnTo>
                <a:lnTo>
                  <a:pt x="7554829" y="1544637"/>
                </a:lnTo>
                <a:lnTo>
                  <a:pt x="7569116" y="1589087"/>
                </a:lnTo>
                <a:lnTo>
                  <a:pt x="7586579" y="1631950"/>
                </a:lnTo>
                <a:lnTo>
                  <a:pt x="7604041" y="1671637"/>
                </a:lnTo>
                <a:lnTo>
                  <a:pt x="7623091" y="1708150"/>
                </a:lnTo>
                <a:lnTo>
                  <a:pt x="7642141" y="1743075"/>
                </a:lnTo>
                <a:lnTo>
                  <a:pt x="7661191" y="1782762"/>
                </a:lnTo>
                <a:lnTo>
                  <a:pt x="7677066" y="1824037"/>
                </a:lnTo>
                <a:lnTo>
                  <a:pt x="7691354" y="1870075"/>
                </a:lnTo>
                <a:lnTo>
                  <a:pt x="7702466" y="1922462"/>
                </a:lnTo>
                <a:lnTo>
                  <a:pt x="7710404" y="1982787"/>
                </a:lnTo>
                <a:lnTo>
                  <a:pt x="7713579" y="2051050"/>
                </a:lnTo>
                <a:lnTo>
                  <a:pt x="7710404" y="2119312"/>
                </a:lnTo>
                <a:lnTo>
                  <a:pt x="7702466" y="2179637"/>
                </a:lnTo>
                <a:lnTo>
                  <a:pt x="7691354" y="2232025"/>
                </a:lnTo>
                <a:lnTo>
                  <a:pt x="7677066" y="2278062"/>
                </a:lnTo>
                <a:lnTo>
                  <a:pt x="7661191" y="2319337"/>
                </a:lnTo>
                <a:lnTo>
                  <a:pt x="7642141" y="2359025"/>
                </a:lnTo>
                <a:lnTo>
                  <a:pt x="7623091" y="2395537"/>
                </a:lnTo>
                <a:lnTo>
                  <a:pt x="7604041" y="2433637"/>
                </a:lnTo>
                <a:lnTo>
                  <a:pt x="7586579" y="2471737"/>
                </a:lnTo>
                <a:lnTo>
                  <a:pt x="7569116" y="2513012"/>
                </a:lnTo>
                <a:lnTo>
                  <a:pt x="7554829" y="2560637"/>
                </a:lnTo>
                <a:lnTo>
                  <a:pt x="7545304" y="2613025"/>
                </a:lnTo>
                <a:lnTo>
                  <a:pt x="7535779" y="2671762"/>
                </a:lnTo>
                <a:lnTo>
                  <a:pt x="7534191" y="2741612"/>
                </a:lnTo>
                <a:lnTo>
                  <a:pt x="7535779" y="2809875"/>
                </a:lnTo>
                <a:lnTo>
                  <a:pt x="7545304" y="2868612"/>
                </a:lnTo>
                <a:lnTo>
                  <a:pt x="7554829" y="2922587"/>
                </a:lnTo>
                <a:lnTo>
                  <a:pt x="7569116" y="2967037"/>
                </a:lnTo>
                <a:lnTo>
                  <a:pt x="7586579" y="3009900"/>
                </a:lnTo>
                <a:lnTo>
                  <a:pt x="7604041" y="3046412"/>
                </a:lnTo>
                <a:lnTo>
                  <a:pt x="7623091" y="3084512"/>
                </a:lnTo>
                <a:lnTo>
                  <a:pt x="7642141" y="3121025"/>
                </a:lnTo>
                <a:lnTo>
                  <a:pt x="7661191" y="3160712"/>
                </a:lnTo>
                <a:lnTo>
                  <a:pt x="7677066" y="3201987"/>
                </a:lnTo>
                <a:lnTo>
                  <a:pt x="7691354" y="3248025"/>
                </a:lnTo>
                <a:lnTo>
                  <a:pt x="7702466" y="3300412"/>
                </a:lnTo>
                <a:lnTo>
                  <a:pt x="7710404" y="3360737"/>
                </a:lnTo>
                <a:lnTo>
                  <a:pt x="7713579" y="3427412"/>
                </a:lnTo>
                <a:lnTo>
                  <a:pt x="7710404" y="3497262"/>
                </a:lnTo>
                <a:lnTo>
                  <a:pt x="7702466" y="3557587"/>
                </a:lnTo>
                <a:lnTo>
                  <a:pt x="7691354" y="3609975"/>
                </a:lnTo>
                <a:lnTo>
                  <a:pt x="7677066" y="3656012"/>
                </a:lnTo>
                <a:lnTo>
                  <a:pt x="7661191" y="3697287"/>
                </a:lnTo>
                <a:lnTo>
                  <a:pt x="7642141" y="3736975"/>
                </a:lnTo>
                <a:lnTo>
                  <a:pt x="7604041" y="3811587"/>
                </a:lnTo>
                <a:lnTo>
                  <a:pt x="7586579" y="3848100"/>
                </a:lnTo>
                <a:lnTo>
                  <a:pt x="7569116" y="3890962"/>
                </a:lnTo>
                <a:lnTo>
                  <a:pt x="7554829" y="3935412"/>
                </a:lnTo>
                <a:lnTo>
                  <a:pt x="7545304" y="3987800"/>
                </a:lnTo>
                <a:lnTo>
                  <a:pt x="7535779" y="4048125"/>
                </a:lnTo>
                <a:lnTo>
                  <a:pt x="7534191" y="4116387"/>
                </a:lnTo>
                <a:lnTo>
                  <a:pt x="7535779" y="4186237"/>
                </a:lnTo>
                <a:lnTo>
                  <a:pt x="7545304" y="4244975"/>
                </a:lnTo>
                <a:lnTo>
                  <a:pt x="7554829" y="4297362"/>
                </a:lnTo>
                <a:lnTo>
                  <a:pt x="7569116" y="4343400"/>
                </a:lnTo>
                <a:lnTo>
                  <a:pt x="7586579" y="4386262"/>
                </a:lnTo>
                <a:lnTo>
                  <a:pt x="7604041" y="4424362"/>
                </a:lnTo>
                <a:lnTo>
                  <a:pt x="7642141" y="4498975"/>
                </a:lnTo>
                <a:lnTo>
                  <a:pt x="7661191" y="4537075"/>
                </a:lnTo>
                <a:lnTo>
                  <a:pt x="7677066" y="4579937"/>
                </a:lnTo>
                <a:lnTo>
                  <a:pt x="7691354" y="4625975"/>
                </a:lnTo>
                <a:lnTo>
                  <a:pt x="7702466" y="4678362"/>
                </a:lnTo>
                <a:lnTo>
                  <a:pt x="7710404" y="4738687"/>
                </a:lnTo>
                <a:lnTo>
                  <a:pt x="7713579" y="4806950"/>
                </a:lnTo>
                <a:lnTo>
                  <a:pt x="7710404" y="4875212"/>
                </a:lnTo>
                <a:lnTo>
                  <a:pt x="7702466" y="4935537"/>
                </a:lnTo>
                <a:lnTo>
                  <a:pt x="7691354" y="4987925"/>
                </a:lnTo>
                <a:lnTo>
                  <a:pt x="7677066" y="5033962"/>
                </a:lnTo>
                <a:lnTo>
                  <a:pt x="7661191" y="5075237"/>
                </a:lnTo>
                <a:lnTo>
                  <a:pt x="7642141" y="5114925"/>
                </a:lnTo>
                <a:lnTo>
                  <a:pt x="7623091" y="5149850"/>
                </a:lnTo>
                <a:lnTo>
                  <a:pt x="7604041" y="5186362"/>
                </a:lnTo>
                <a:lnTo>
                  <a:pt x="7586579" y="5226050"/>
                </a:lnTo>
                <a:lnTo>
                  <a:pt x="7569116" y="5268912"/>
                </a:lnTo>
                <a:lnTo>
                  <a:pt x="7554829" y="5313362"/>
                </a:lnTo>
                <a:lnTo>
                  <a:pt x="7545304" y="5365750"/>
                </a:lnTo>
                <a:lnTo>
                  <a:pt x="7535779" y="5426075"/>
                </a:lnTo>
                <a:lnTo>
                  <a:pt x="7534191" y="5494337"/>
                </a:lnTo>
                <a:lnTo>
                  <a:pt x="7535779" y="5562600"/>
                </a:lnTo>
                <a:lnTo>
                  <a:pt x="7545304" y="5622925"/>
                </a:lnTo>
                <a:lnTo>
                  <a:pt x="7554829" y="5675312"/>
                </a:lnTo>
                <a:lnTo>
                  <a:pt x="7569116" y="5721350"/>
                </a:lnTo>
                <a:lnTo>
                  <a:pt x="7586579" y="5762625"/>
                </a:lnTo>
                <a:lnTo>
                  <a:pt x="7604041" y="5802312"/>
                </a:lnTo>
                <a:lnTo>
                  <a:pt x="7623091" y="5840412"/>
                </a:lnTo>
                <a:lnTo>
                  <a:pt x="7642141" y="5876925"/>
                </a:lnTo>
                <a:lnTo>
                  <a:pt x="7661191" y="5915025"/>
                </a:lnTo>
                <a:lnTo>
                  <a:pt x="7677066" y="5956300"/>
                </a:lnTo>
                <a:lnTo>
                  <a:pt x="7691354" y="6003925"/>
                </a:lnTo>
                <a:lnTo>
                  <a:pt x="7702466" y="6056312"/>
                </a:lnTo>
                <a:lnTo>
                  <a:pt x="7710404" y="6113462"/>
                </a:lnTo>
                <a:lnTo>
                  <a:pt x="7713579" y="6183312"/>
                </a:lnTo>
                <a:lnTo>
                  <a:pt x="7710404" y="6251575"/>
                </a:lnTo>
                <a:lnTo>
                  <a:pt x="7702466" y="6311900"/>
                </a:lnTo>
                <a:lnTo>
                  <a:pt x="7691354" y="6361112"/>
                </a:lnTo>
                <a:lnTo>
                  <a:pt x="7677066" y="6407150"/>
                </a:lnTo>
                <a:lnTo>
                  <a:pt x="7661191" y="6448425"/>
                </a:lnTo>
                <a:lnTo>
                  <a:pt x="7643729" y="6488112"/>
                </a:lnTo>
                <a:lnTo>
                  <a:pt x="7626266" y="6523037"/>
                </a:lnTo>
                <a:lnTo>
                  <a:pt x="7607216" y="6561137"/>
                </a:lnTo>
                <a:lnTo>
                  <a:pt x="7588166" y="6597650"/>
                </a:lnTo>
                <a:lnTo>
                  <a:pt x="7572291" y="6640512"/>
                </a:lnTo>
                <a:lnTo>
                  <a:pt x="7556416" y="6683375"/>
                </a:lnTo>
                <a:lnTo>
                  <a:pt x="7546891" y="6735762"/>
                </a:lnTo>
                <a:lnTo>
                  <a:pt x="7538954" y="6791325"/>
                </a:lnTo>
                <a:lnTo>
                  <a:pt x="7534191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C0E2027D-25D8-FB4B-83B2-E78901E67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0835" y="2872074"/>
            <a:ext cx="18485567" cy="153235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6D516E-8D6C-444A-B3D8-EC9DB4A7DEC7}"/>
              </a:ext>
            </a:extLst>
          </p:cNvPr>
          <p:cNvSpPr txBox="1"/>
          <p:nvPr/>
        </p:nvSpPr>
        <p:spPr>
          <a:xfrm>
            <a:off x="24628882" y="4150868"/>
            <a:ext cx="11907829" cy="12741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Spreadsheet Usages:</a:t>
            </a:r>
          </a:p>
          <a:p>
            <a:pPr>
              <a:spcAft>
                <a:spcPts val="600"/>
              </a:spcAft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When to use:?</a:t>
            </a:r>
          </a:p>
          <a:p>
            <a:pPr>
              <a:spcAft>
                <a:spcPts val="600"/>
              </a:spcAft>
            </a:pPr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1143000" indent="-1143000">
              <a:spcAft>
                <a:spcPts val="600"/>
              </a:spcAft>
              <a:buAutoNum type="arabicPeriod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Performing the same calculations repeatedly</a:t>
            </a:r>
          </a:p>
          <a:p>
            <a:pPr marL="1143000" indent="-1143000">
              <a:spcAft>
                <a:spcPts val="600"/>
              </a:spcAft>
              <a:buAutoNum type="arabicPeriod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Working with tabular information, column or row format</a:t>
            </a:r>
          </a:p>
          <a:p>
            <a:pPr marL="1143000" indent="-1143000">
              <a:spcAft>
                <a:spcPts val="600"/>
              </a:spcAft>
              <a:buAutoNum type="arabicPeriod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Producing graphs and other plot</a:t>
            </a:r>
          </a:p>
          <a:p>
            <a:pPr marL="1143000" indent="-1143000">
              <a:spcAft>
                <a:spcPts val="600"/>
              </a:spcAft>
              <a:buAutoNum type="arabicPeriod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Presenting results in a readable format</a:t>
            </a:r>
          </a:p>
        </p:txBody>
      </p:sp>
    </p:spTree>
    <p:extLst>
      <p:ext uri="{BB962C8B-B14F-4D97-AF65-F5344CB8AC3E}">
        <p14:creationId xmlns:p14="http://schemas.microsoft.com/office/powerpoint/2010/main" val="3839888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677" y="850257"/>
            <a:ext cx="26888389" cy="2468205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</a:rPr>
              <a:t>Applications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12A134-EA9E-FA4F-B04A-7D6986648F94}"/>
              </a:ext>
            </a:extLst>
          </p:cNvPr>
          <p:cNvSpPr/>
          <p:nvPr/>
        </p:nvSpPr>
        <p:spPr>
          <a:xfrm>
            <a:off x="28336194" y="19399526"/>
            <a:ext cx="8769195" cy="129114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Mark and Mary Stevens  Neuroimaging and Informatics Institute</a:t>
            </a:r>
          </a:p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Laboratory of Neuroimaging</a:t>
            </a:r>
          </a:p>
          <a:p>
            <a:pPr>
              <a:spcAft>
                <a:spcPts val="80"/>
              </a:spcAft>
              <a:defRPr/>
            </a:pPr>
            <a:r>
              <a:rPr lang="en-US" sz="2400" b="1" dirty="0" err="1">
                <a:solidFill>
                  <a:schemeClr val="bg1"/>
                </a:solidFill>
              </a:rPr>
              <a:t>loni.usc.edu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Aft>
                <a:spcPts val="80"/>
              </a:spcAft>
              <a:defRPr/>
            </a:pPr>
            <a:endParaRPr lang="en-US" altLang="en-US" sz="2400" dirty="0">
              <a:solidFill>
                <a:schemeClr val="bg1"/>
              </a:solidFill>
              <a:ea typeface="Arial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42FAC3B-3B2F-9F4C-B91F-2B06386C9867}"/>
              </a:ext>
            </a:extLst>
          </p:cNvPr>
          <p:cNvSpPr/>
          <p:nvPr/>
        </p:nvSpPr>
        <p:spPr>
          <a:xfrm>
            <a:off x="1528825" y="4572000"/>
            <a:ext cx="10732450" cy="9060873"/>
          </a:xfrm>
          <a:prstGeom prst="ellipse">
            <a:avLst/>
          </a:prstGeom>
          <a:solidFill>
            <a:srgbClr val="C00000">
              <a:alpha val="37000"/>
            </a:srgbClr>
          </a:solidFill>
          <a:ln>
            <a:solidFill>
              <a:srgbClr val="A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95F6F25-2BB0-BA4E-96BD-8713C51FA275}"/>
              </a:ext>
            </a:extLst>
          </p:cNvPr>
          <p:cNvSpPr/>
          <p:nvPr/>
        </p:nvSpPr>
        <p:spPr>
          <a:xfrm>
            <a:off x="13365481" y="9102436"/>
            <a:ext cx="10732450" cy="9060873"/>
          </a:xfrm>
          <a:prstGeom prst="ellipse">
            <a:avLst/>
          </a:prstGeom>
          <a:solidFill>
            <a:srgbClr val="C00000">
              <a:alpha val="37000"/>
            </a:srgbClr>
          </a:solidFill>
          <a:ln>
            <a:solidFill>
              <a:srgbClr val="A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E9FC016-CEA6-194D-8ED0-0289A5AAE666}"/>
              </a:ext>
            </a:extLst>
          </p:cNvPr>
          <p:cNvSpPr/>
          <p:nvPr/>
        </p:nvSpPr>
        <p:spPr>
          <a:xfrm>
            <a:off x="25363789" y="4571999"/>
            <a:ext cx="10732450" cy="9060873"/>
          </a:xfrm>
          <a:prstGeom prst="ellipse">
            <a:avLst/>
          </a:prstGeom>
          <a:solidFill>
            <a:srgbClr val="C00000">
              <a:alpha val="37000"/>
            </a:srgbClr>
          </a:solidFill>
          <a:ln>
            <a:solidFill>
              <a:srgbClr val="A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12350B-1FE5-D74E-A2D7-24B0ACE1DC66}"/>
              </a:ext>
            </a:extLst>
          </p:cNvPr>
          <p:cNvSpPr txBox="1"/>
          <p:nvPr/>
        </p:nvSpPr>
        <p:spPr>
          <a:xfrm>
            <a:off x="4114803" y="5611091"/>
            <a:ext cx="5777345" cy="1330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7A4956-80D8-D84D-8C62-8240C5E9C5A5}"/>
              </a:ext>
            </a:extLst>
          </p:cNvPr>
          <p:cNvSpPr txBox="1"/>
          <p:nvPr/>
        </p:nvSpPr>
        <p:spPr>
          <a:xfrm>
            <a:off x="4509658" y="5370564"/>
            <a:ext cx="65670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/>
              <a:t>BUSINESS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ECF9B5-93BC-4341-B05F-6401EE2F1BCF}"/>
              </a:ext>
            </a:extLst>
          </p:cNvPr>
          <p:cNvSpPr/>
          <p:nvPr/>
        </p:nvSpPr>
        <p:spPr>
          <a:xfrm>
            <a:off x="2644448" y="7057641"/>
            <a:ext cx="8663441" cy="4821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indent="-1143000">
              <a:buAutoNum type="arabicPeriod"/>
            </a:pPr>
            <a:r>
              <a:rPr lang="en-US" sz="6000" dirty="0">
                <a:solidFill>
                  <a:schemeClr val="tx1">
                    <a:lumMod val="75000"/>
                  </a:schemeClr>
                </a:solidFill>
              </a:rPr>
              <a:t>Time value of money</a:t>
            </a:r>
          </a:p>
          <a:p>
            <a:pPr marL="1143000" indent="-1143000">
              <a:buAutoNum type="arabicPeriod"/>
            </a:pPr>
            <a:r>
              <a:rPr lang="en-US" sz="6000" dirty="0">
                <a:solidFill>
                  <a:schemeClr val="tx1">
                    <a:lumMod val="75000"/>
                  </a:schemeClr>
                </a:solidFill>
              </a:rPr>
              <a:t>Pie and bar chart</a:t>
            </a:r>
          </a:p>
          <a:p>
            <a:pPr marL="1143000" indent="-1143000">
              <a:buAutoNum type="arabicPeriod"/>
            </a:pPr>
            <a:r>
              <a:rPr lang="en-US" sz="6000" dirty="0">
                <a:solidFill>
                  <a:schemeClr val="tx1">
                    <a:lumMod val="75000"/>
                  </a:schemeClr>
                </a:solidFill>
              </a:rPr>
              <a:t>Other options for built-in functions such as rates of return, </a:t>
            </a:r>
            <a:r>
              <a:rPr lang="en-US" sz="6000" dirty="0" err="1">
                <a:solidFill>
                  <a:schemeClr val="tx1">
                    <a:lumMod val="75000"/>
                  </a:schemeClr>
                </a:solidFill>
              </a:rPr>
              <a:t>etc</a:t>
            </a:r>
            <a:endParaRPr lang="en-US" sz="6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671C27-E0DE-1043-BB6E-8604393D2A96}"/>
              </a:ext>
            </a:extLst>
          </p:cNvPr>
          <p:cNvSpPr txBox="1"/>
          <p:nvPr/>
        </p:nvSpPr>
        <p:spPr>
          <a:xfrm>
            <a:off x="16081108" y="10022303"/>
            <a:ext cx="65670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/>
              <a:t>STATISTICS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41D6D-0242-AD4C-A139-697FFB2CA9E3}"/>
              </a:ext>
            </a:extLst>
          </p:cNvPr>
          <p:cNvSpPr/>
          <p:nvPr/>
        </p:nvSpPr>
        <p:spPr>
          <a:xfrm>
            <a:off x="14224871" y="11951124"/>
            <a:ext cx="927694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indent="-1143000">
              <a:buAutoNum type="arabicPeriod"/>
            </a:pPr>
            <a:r>
              <a:rPr lang="en-US" sz="6000" dirty="0">
                <a:solidFill>
                  <a:schemeClr val="tx1">
                    <a:lumMod val="75000"/>
                  </a:schemeClr>
                </a:solidFill>
              </a:rPr>
              <a:t>Data Analysis</a:t>
            </a:r>
          </a:p>
          <a:p>
            <a:pPr marL="1143000" indent="-1143000">
              <a:buAutoNum type="arabicPeriod"/>
            </a:pPr>
            <a:r>
              <a:rPr lang="en-US" sz="6000" dirty="0">
                <a:solidFill>
                  <a:schemeClr val="tx1">
                    <a:lumMod val="75000"/>
                  </a:schemeClr>
                </a:solidFill>
              </a:rPr>
              <a:t>Regression, Curve fitting</a:t>
            </a:r>
          </a:p>
          <a:p>
            <a:pPr marL="1143000" indent="-1143000">
              <a:buAutoNum type="arabicPeriod"/>
            </a:pPr>
            <a:r>
              <a:rPr lang="en-US" sz="6000" dirty="0">
                <a:solidFill>
                  <a:schemeClr val="tx1">
                    <a:lumMod val="75000"/>
                  </a:schemeClr>
                </a:solidFill>
              </a:rPr>
              <a:t>Other options for built-in functions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7A8548-0E55-9E42-B4AB-C43E5159E58E}"/>
              </a:ext>
            </a:extLst>
          </p:cNvPr>
          <p:cNvSpPr txBox="1"/>
          <p:nvPr/>
        </p:nvSpPr>
        <p:spPr>
          <a:xfrm>
            <a:off x="27508742" y="5611091"/>
            <a:ext cx="78980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/>
              <a:t>ENGINEERING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BA3E4FD-3A88-B542-AEE5-245344658E93}"/>
              </a:ext>
            </a:extLst>
          </p:cNvPr>
          <p:cNvSpPr/>
          <p:nvPr/>
        </p:nvSpPr>
        <p:spPr>
          <a:xfrm>
            <a:off x="26819296" y="8352462"/>
            <a:ext cx="927694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indent="-1143000">
              <a:buAutoNum type="arabicPeriod"/>
            </a:pPr>
            <a:r>
              <a:rPr lang="en-US" sz="6000" dirty="0">
                <a:solidFill>
                  <a:schemeClr val="tx1">
                    <a:lumMod val="75000"/>
                  </a:schemeClr>
                </a:solidFill>
              </a:rPr>
              <a:t>X-Y plotting</a:t>
            </a:r>
          </a:p>
          <a:p>
            <a:pPr marL="1143000" indent="-1143000">
              <a:buAutoNum type="arabicPeriod"/>
            </a:pPr>
            <a:r>
              <a:rPr lang="en-US" sz="6000" dirty="0">
                <a:solidFill>
                  <a:schemeClr val="tx1">
                    <a:lumMod val="75000"/>
                  </a:schemeClr>
                </a:solidFill>
              </a:rPr>
              <a:t>Built-in functions</a:t>
            </a:r>
          </a:p>
        </p:txBody>
      </p:sp>
    </p:spTree>
    <p:extLst>
      <p:ext uri="{BB962C8B-B14F-4D97-AF65-F5344CB8AC3E}">
        <p14:creationId xmlns:p14="http://schemas.microsoft.com/office/powerpoint/2010/main" val="106842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677" y="850257"/>
            <a:ext cx="26888389" cy="2468205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</a:rPr>
              <a:t>BASICS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12A134-EA9E-FA4F-B04A-7D6986648F94}"/>
              </a:ext>
            </a:extLst>
          </p:cNvPr>
          <p:cNvSpPr/>
          <p:nvPr/>
        </p:nvSpPr>
        <p:spPr>
          <a:xfrm>
            <a:off x="28336194" y="19399526"/>
            <a:ext cx="8769195" cy="129114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Mark and Mary Stevens  Neuroimaging and Informatics Institute</a:t>
            </a:r>
          </a:p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Laboratory of Neuroimaging</a:t>
            </a:r>
          </a:p>
          <a:p>
            <a:pPr>
              <a:spcAft>
                <a:spcPts val="80"/>
              </a:spcAft>
              <a:defRPr/>
            </a:pPr>
            <a:r>
              <a:rPr lang="en-US" sz="2400" b="1" dirty="0" err="1">
                <a:solidFill>
                  <a:schemeClr val="bg1"/>
                </a:solidFill>
              </a:rPr>
              <a:t>loni.usc.edu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Aft>
                <a:spcPts val="80"/>
              </a:spcAft>
              <a:defRPr/>
            </a:pPr>
            <a:endParaRPr lang="en-US" altLang="en-US" sz="2400" dirty="0">
              <a:solidFill>
                <a:schemeClr val="bg1"/>
              </a:solidFill>
              <a:ea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6D516E-8D6C-444A-B3D8-EC9DB4A7DEC7}"/>
              </a:ext>
            </a:extLst>
          </p:cNvPr>
          <p:cNvSpPr txBox="1"/>
          <p:nvPr/>
        </p:nvSpPr>
        <p:spPr>
          <a:xfrm>
            <a:off x="1596044" y="3885882"/>
            <a:ext cx="34271323" cy="1431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Terminology: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Worksheet: One page of spreadsheet document</a:t>
            </a:r>
          </a:p>
          <a:p>
            <a:pPr marL="1143000" indent="-1143000">
              <a:buAutoNum type="arabicPeriod"/>
            </a:pPr>
            <a:r>
              <a:rPr lang="en-US" sz="6600" b="1" dirty="0">
                <a:solidFill>
                  <a:schemeClr val="tx1">
                    <a:lumMod val="75000"/>
                  </a:schemeClr>
                </a:solidFill>
              </a:rPr>
              <a:t>Tabs</a:t>
            </a: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 at the bottom indicate the worksheet name</a:t>
            </a:r>
          </a:p>
          <a:p>
            <a:pPr marL="1143000" indent="-1143000">
              <a:buAutoNum type="arabicPeriod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You can change the name by </a:t>
            </a:r>
            <a:r>
              <a:rPr lang="en-US" sz="6600" b="1" dirty="0">
                <a:solidFill>
                  <a:schemeClr val="tx1">
                    <a:lumMod val="75000"/>
                  </a:schemeClr>
                </a:solidFill>
              </a:rPr>
              <a:t>double clicking</a:t>
            </a: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 it</a:t>
            </a:r>
          </a:p>
          <a:p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Cell: One block within the worksheet</a:t>
            </a:r>
          </a:p>
          <a:p>
            <a:pPr marL="1143000" indent="-1143000">
              <a:buAutoNum type="arabicPeriod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Can insert data or formulas</a:t>
            </a:r>
          </a:p>
          <a:p>
            <a:pPr marL="1143000" indent="-1143000">
              <a:buAutoNum type="arabicPeriod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Change color, size and border of each cell</a:t>
            </a:r>
          </a:p>
          <a:p>
            <a:pPr marL="1143000" indent="-1143000">
              <a:buAutoNum type="arabicPeriod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Arrange in vertical columns and horizontal rows</a:t>
            </a:r>
          </a:p>
          <a:p>
            <a:pPr marL="1143000" indent="-1143000">
              <a:buAutoNum type="arabicPeriod"/>
            </a:pPr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Columns A – XFD, total of 16,384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Rows 1 – 1,048,576</a:t>
            </a:r>
          </a:p>
        </p:txBody>
      </p:sp>
    </p:spTree>
    <p:extLst>
      <p:ext uri="{BB962C8B-B14F-4D97-AF65-F5344CB8AC3E}">
        <p14:creationId xmlns:p14="http://schemas.microsoft.com/office/powerpoint/2010/main" val="236827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677" y="850257"/>
            <a:ext cx="26888389" cy="2468205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</a:rPr>
              <a:t>Arithmetic Operation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12A134-EA9E-FA4F-B04A-7D6986648F94}"/>
              </a:ext>
            </a:extLst>
          </p:cNvPr>
          <p:cNvSpPr/>
          <p:nvPr/>
        </p:nvSpPr>
        <p:spPr>
          <a:xfrm>
            <a:off x="28336194" y="19399526"/>
            <a:ext cx="8769195" cy="129114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Mark and Mary Stevens  Neuroimaging and Informatics Institute</a:t>
            </a:r>
          </a:p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Laboratory of Neuroimaging</a:t>
            </a:r>
          </a:p>
          <a:p>
            <a:pPr>
              <a:spcAft>
                <a:spcPts val="80"/>
              </a:spcAft>
              <a:defRPr/>
            </a:pPr>
            <a:r>
              <a:rPr lang="en-US" sz="2400" b="1" dirty="0" err="1">
                <a:solidFill>
                  <a:schemeClr val="bg1"/>
                </a:solidFill>
              </a:rPr>
              <a:t>loni.usc.edu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Aft>
                <a:spcPts val="80"/>
              </a:spcAft>
              <a:defRPr/>
            </a:pPr>
            <a:endParaRPr lang="en-US" altLang="en-US" sz="2400" dirty="0">
              <a:solidFill>
                <a:schemeClr val="bg1"/>
              </a:solidFill>
              <a:ea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6D516E-8D6C-444A-B3D8-EC9DB4A7DEC7}"/>
              </a:ext>
            </a:extLst>
          </p:cNvPr>
          <p:cNvSpPr txBox="1"/>
          <p:nvPr/>
        </p:nvSpPr>
        <p:spPr>
          <a:xfrm>
            <a:off x="1596044" y="6248082"/>
            <a:ext cx="34271323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It can be used as a </a:t>
            </a:r>
            <a:r>
              <a:rPr lang="en-US" sz="6600" b="1" dirty="0">
                <a:solidFill>
                  <a:schemeClr val="tx1">
                    <a:lumMod val="75000"/>
                  </a:schemeClr>
                </a:solidFill>
              </a:rPr>
              <a:t>calculator</a:t>
            </a: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 to perform arithmetic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Any cell using a formula must start with an </a:t>
            </a:r>
            <a:r>
              <a:rPr lang="en-US" sz="6600" b="1" dirty="0">
                <a:solidFill>
                  <a:schemeClr val="tx1">
                    <a:lumMod val="75000"/>
                  </a:schemeClr>
                </a:solidFill>
              </a:rPr>
              <a:t>= sign</a:t>
            </a:r>
          </a:p>
          <a:p>
            <a:pPr marL="1143000" indent="-1143000">
              <a:buAutoNum type="arabicPeriod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The = sign indicates the following characters are a </a:t>
            </a:r>
            <a:r>
              <a:rPr lang="en-US" sz="6600" b="1" dirty="0">
                <a:solidFill>
                  <a:schemeClr val="tx1">
                    <a:lumMod val="75000"/>
                  </a:schemeClr>
                </a:solidFill>
              </a:rPr>
              <a:t>formula</a:t>
            </a:r>
          </a:p>
          <a:p>
            <a:pPr marL="1143000" indent="-1143000">
              <a:buAutoNum type="arabicPeriod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In order to calculate, hit </a:t>
            </a:r>
            <a:r>
              <a:rPr lang="en-US" sz="6600" b="1" dirty="0">
                <a:solidFill>
                  <a:schemeClr val="tx1">
                    <a:lumMod val="75000"/>
                  </a:schemeClr>
                </a:solidFill>
              </a:rPr>
              <a:t>ENTER </a:t>
            </a: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after the equation</a:t>
            </a:r>
          </a:p>
          <a:p>
            <a:pPr marL="1143000" indent="-1143000">
              <a:buAutoNum type="arabicPeriod"/>
            </a:pPr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A formula cells contains the formula, but it only display the </a:t>
            </a:r>
            <a:r>
              <a:rPr lang="en-US" sz="6600" b="1" dirty="0">
                <a:solidFill>
                  <a:schemeClr val="tx1">
                    <a:lumMod val="75000"/>
                  </a:schemeClr>
                </a:solidFill>
              </a:rPr>
              <a:t>numerical</a:t>
            </a: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 result</a:t>
            </a:r>
          </a:p>
          <a:p>
            <a:pPr marL="1143000" indent="-1143000">
              <a:buAutoNum type="arabicPeriod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The numerical answer will appear in the </a:t>
            </a:r>
            <a:r>
              <a:rPr lang="en-US" sz="6600" b="1" dirty="0">
                <a:solidFill>
                  <a:schemeClr val="tx1">
                    <a:lumMod val="75000"/>
                  </a:schemeClr>
                </a:solidFill>
              </a:rPr>
              <a:t>cell</a:t>
            </a:r>
          </a:p>
          <a:p>
            <a:pPr marL="1143000" indent="-1143000">
              <a:buAutoNum type="arabicPeriod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The equation can be seen in the </a:t>
            </a:r>
            <a:r>
              <a:rPr lang="en-US" sz="6600" b="1" dirty="0">
                <a:solidFill>
                  <a:schemeClr val="tx1">
                    <a:lumMod val="75000"/>
                  </a:schemeClr>
                </a:solidFill>
              </a:rPr>
              <a:t>formular bar</a:t>
            </a:r>
          </a:p>
        </p:txBody>
      </p:sp>
    </p:spTree>
    <p:extLst>
      <p:ext uri="{BB962C8B-B14F-4D97-AF65-F5344CB8AC3E}">
        <p14:creationId xmlns:p14="http://schemas.microsoft.com/office/powerpoint/2010/main" val="3534181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677" y="850257"/>
            <a:ext cx="26888389" cy="2468205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</a:rPr>
              <a:t>Arithmetic Operation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12A134-EA9E-FA4F-B04A-7D6986648F94}"/>
              </a:ext>
            </a:extLst>
          </p:cNvPr>
          <p:cNvSpPr/>
          <p:nvPr/>
        </p:nvSpPr>
        <p:spPr>
          <a:xfrm>
            <a:off x="28336194" y="19399526"/>
            <a:ext cx="8769195" cy="129114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Mark and Mary Stevens  Neuroimaging and Informatics Institute</a:t>
            </a:r>
          </a:p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Laboratory of Neuroimaging</a:t>
            </a:r>
          </a:p>
          <a:p>
            <a:pPr>
              <a:spcAft>
                <a:spcPts val="80"/>
              </a:spcAft>
              <a:defRPr/>
            </a:pPr>
            <a:r>
              <a:rPr lang="en-US" sz="2400" b="1" dirty="0" err="1">
                <a:solidFill>
                  <a:schemeClr val="bg1"/>
                </a:solidFill>
              </a:rPr>
              <a:t>loni.usc.edu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Aft>
                <a:spcPts val="80"/>
              </a:spcAft>
              <a:defRPr/>
            </a:pPr>
            <a:endParaRPr lang="en-US" altLang="en-US" sz="2400" dirty="0">
              <a:solidFill>
                <a:schemeClr val="bg1"/>
              </a:solidFill>
              <a:ea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6D516E-8D6C-444A-B3D8-EC9DB4A7DEC7}"/>
              </a:ext>
            </a:extLst>
          </p:cNvPr>
          <p:cNvSpPr txBox="1"/>
          <p:nvPr/>
        </p:nvSpPr>
        <p:spPr>
          <a:xfrm>
            <a:off x="1596044" y="6248082"/>
            <a:ext cx="34271323" cy="11264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Calculation operators: + - * /  ^</a:t>
            </a:r>
          </a:p>
          <a:p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Use </a:t>
            </a:r>
            <a:r>
              <a:rPr lang="en-US" sz="6600" b="1" dirty="0">
                <a:solidFill>
                  <a:schemeClr val="tx1">
                    <a:lumMod val="75000"/>
                  </a:schemeClr>
                </a:solidFill>
              </a:rPr>
              <a:t>parenthesis</a:t>
            </a: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 to group operations</a:t>
            </a:r>
          </a:p>
          <a:p>
            <a:pPr marL="1143000" indent="-1143000">
              <a:buAutoNum type="arabicPeriod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= (3+4)/2 will yield 3.5</a:t>
            </a:r>
          </a:p>
          <a:p>
            <a:pPr marL="1143000" indent="-1143000">
              <a:buAutoNum type="arabicPeriod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= 3+4/2 will yield 5</a:t>
            </a:r>
          </a:p>
          <a:p>
            <a:pPr marL="1143000" indent="-1143000">
              <a:buAutoNum type="arabicPeriod"/>
            </a:pPr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For exponentials using ^ : 2^2 will yield 4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May </a:t>
            </a:r>
            <a:r>
              <a:rPr lang="en-US" sz="6600" b="1" dirty="0">
                <a:solidFill>
                  <a:schemeClr val="tx1">
                    <a:lumMod val="75000"/>
                  </a:schemeClr>
                </a:solidFill>
              </a:rPr>
              <a:t>refer to other cells</a:t>
            </a: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 within the worksheet,</a:t>
            </a:r>
          </a:p>
          <a:p>
            <a:pPr marL="1143000" indent="-1143000">
              <a:buAutoNum type="arabicPeriod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If A2=5 &amp; B2=3, then C2=A2*B2 will yield 15</a:t>
            </a:r>
          </a:p>
          <a:p>
            <a:pPr marL="1143000" indent="-1143000">
              <a:buAutoNum type="arabicPeriod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C2 is known as a </a:t>
            </a:r>
            <a:r>
              <a:rPr lang="en-US" sz="6600" b="1" dirty="0">
                <a:solidFill>
                  <a:schemeClr val="tx1">
                    <a:lumMod val="75000"/>
                  </a:schemeClr>
                </a:solidFill>
              </a:rPr>
              <a:t>dependent cell</a:t>
            </a:r>
          </a:p>
        </p:txBody>
      </p:sp>
    </p:spTree>
    <p:extLst>
      <p:ext uri="{BB962C8B-B14F-4D97-AF65-F5344CB8AC3E}">
        <p14:creationId xmlns:p14="http://schemas.microsoft.com/office/powerpoint/2010/main" val="2221472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677" y="850257"/>
            <a:ext cx="26888389" cy="2468205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</a:rPr>
              <a:t>Functions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12A134-EA9E-FA4F-B04A-7D6986648F94}"/>
              </a:ext>
            </a:extLst>
          </p:cNvPr>
          <p:cNvSpPr/>
          <p:nvPr/>
        </p:nvSpPr>
        <p:spPr>
          <a:xfrm>
            <a:off x="28336194" y="19399526"/>
            <a:ext cx="8769195" cy="129114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Mark and Mary Stevens  Neuroimaging and Informatics Institute</a:t>
            </a:r>
          </a:p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Laboratory of Neuroimaging</a:t>
            </a:r>
          </a:p>
          <a:p>
            <a:pPr>
              <a:spcAft>
                <a:spcPts val="80"/>
              </a:spcAft>
              <a:defRPr/>
            </a:pPr>
            <a:r>
              <a:rPr lang="en-US" sz="2400" b="1" dirty="0" err="1">
                <a:solidFill>
                  <a:schemeClr val="bg1"/>
                </a:solidFill>
              </a:rPr>
              <a:t>loni.usc.edu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Aft>
                <a:spcPts val="80"/>
              </a:spcAft>
              <a:defRPr/>
            </a:pPr>
            <a:endParaRPr lang="en-US" altLang="en-US" sz="2400" dirty="0">
              <a:solidFill>
                <a:schemeClr val="bg1"/>
              </a:solidFill>
              <a:ea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6D516E-8D6C-444A-B3D8-EC9DB4A7DEC7}"/>
              </a:ext>
            </a:extLst>
          </p:cNvPr>
          <p:cNvSpPr txBox="1"/>
          <p:nvPr/>
        </p:nvSpPr>
        <p:spPr>
          <a:xfrm>
            <a:off x="2319944" y="6057582"/>
            <a:ext cx="34271323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Used to perform simple or complex calculations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The most frequent are: </a:t>
            </a:r>
            <a:r>
              <a:rPr lang="en-US" sz="6600" b="1" dirty="0">
                <a:solidFill>
                  <a:schemeClr val="tx1">
                    <a:lumMod val="75000"/>
                  </a:schemeClr>
                </a:solidFill>
              </a:rPr>
              <a:t>SUM, AVERAGE, SQRT</a:t>
            </a:r>
          </a:p>
          <a:p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Examples: = SUM(A2:A8) adds range A2 through A8</a:t>
            </a:r>
          </a:p>
          <a:p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				= AVERAGE(A2:A8) average values</a:t>
            </a:r>
          </a:p>
          <a:p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				= SQRT(A2) take square root of A2</a:t>
            </a:r>
          </a:p>
          <a:p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Other functions: ABS, COS, SIN, EXP ….</a:t>
            </a:r>
          </a:p>
        </p:txBody>
      </p:sp>
    </p:spTree>
    <p:extLst>
      <p:ext uri="{BB962C8B-B14F-4D97-AF65-F5344CB8AC3E}">
        <p14:creationId xmlns:p14="http://schemas.microsoft.com/office/powerpoint/2010/main" val="3215875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677" y="850257"/>
            <a:ext cx="26888389" cy="2468205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</a:rPr>
              <a:t>Formatting Cells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12A134-EA9E-FA4F-B04A-7D6986648F94}"/>
              </a:ext>
            </a:extLst>
          </p:cNvPr>
          <p:cNvSpPr/>
          <p:nvPr/>
        </p:nvSpPr>
        <p:spPr>
          <a:xfrm>
            <a:off x="28336194" y="19399526"/>
            <a:ext cx="8769195" cy="129114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Mark and Mary Stevens  Neuroimaging and Informatics Institute</a:t>
            </a:r>
          </a:p>
          <a:p>
            <a:pPr>
              <a:spcAft>
                <a:spcPts val="800"/>
              </a:spcAft>
              <a:defRPr/>
            </a:pPr>
            <a:r>
              <a:rPr lang="en-US" altLang="en-US" sz="2400" dirty="0">
                <a:solidFill>
                  <a:schemeClr val="bg1"/>
                </a:solidFill>
                <a:ea typeface="Arial" charset="0"/>
              </a:rPr>
              <a:t>USC Laboratory of Neuroimaging</a:t>
            </a:r>
          </a:p>
          <a:p>
            <a:pPr>
              <a:spcAft>
                <a:spcPts val="80"/>
              </a:spcAft>
              <a:defRPr/>
            </a:pPr>
            <a:r>
              <a:rPr lang="en-US" sz="2400" b="1" dirty="0" err="1">
                <a:solidFill>
                  <a:schemeClr val="bg1"/>
                </a:solidFill>
              </a:rPr>
              <a:t>loni.usc.edu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Aft>
                <a:spcPts val="80"/>
              </a:spcAft>
              <a:defRPr/>
            </a:pPr>
            <a:endParaRPr lang="en-US" altLang="en-US" sz="2400" dirty="0">
              <a:solidFill>
                <a:schemeClr val="bg1"/>
              </a:solidFill>
              <a:ea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6D516E-8D6C-444A-B3D8-EC9DB4A7DEC7}"/>
              </a:ext>
            </a:extLst>
          </p:cNvPr>
          <p:cNvSpPr txBox="1"/>
          <p:nvPr/>
        </p:nvSpPr>
        <p:spPr>
          <a:xfrm>
            <a:off x="2319944" y="6057582"/>
            <a:ext cx="34271323" cy="1024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It is important to use labels and units for all constants and formulas in Excel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Select the group of cells you want to format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Right-click and select format cells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600" dirty="0">
              <a:solidFill>
                <a:schemeClr val="tx1">
                  <a:lumMod val="75000"/>
                </a:schemeClr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Many format options: </a:t>
            </a:r>
          </a:p>
          <a:p>
            <a:pPr marL="1143000" indent="-1143000">
              <a:buAutoNum type="arabicPeriod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Specify decimal places</a:t>
            </a:r>
          </a:p>
          <a:p>
            <a:pPr marL="1143000" indent="-1143000">
              <a:buAutoNum type="arabicPeriod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Currencies</a:t>
            </a:r>
          </a:p>
          <a:p>
            <a:pPr marL="1143000" indent="-1143000">
              <a:buAutoNum type="arabicPeriod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</a:rPr>
              <a:t>Time/Date</a:t>
            </a:r>
          </a:p>
        </p:txBody>
      </p:sp>
    </p:spTree>
    <p:extLst>
      <p:ext uri="{BB962C8B-B14F-4D97-AF65-F5344CB8AC3E}">
        <p14:creationId xmlns:p14="http://schemas.microsoft.com/office/powerpoint/2010/main" val="3649345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92895-AFBC-4B4A-9D59-B83D8D2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677" y="850257"/>
            <a:ext cx="26888389" cy="2468205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</a:rPr>
              <a:t>Organizing Your Data for Analysis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12A134-EA9E-FA4F-B04A-7D6986648F94}"/>
              </a:ext>
            </a:extLst>
          </p:cNvPr>
          <p:cNvSpPr/>
          <p:nvPr/>
        </p:nvSpPr>
        <p:spPr>
          <a:xfrm>
            <a:off x="28336194" y="19399526"/>
            <a:ext cx="8769195" cy="129114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800"/>
              </a:spcAft>
              <a:defRPr/>
            </a:pPr>
            <a:r>
              <a:rPr lang="en-US" altLang="en-US" sz="2400">
                <a:solidFill>
                  <a:schemeClr val="bg1"/>
                </a:solidFill>
                <a:ea typeface="Arial" charset="0"/>
              </a:rPr>
              <a:t>USC Mark and Mary Stevens  Neuroimaging and Informatics Institute</a:t>
            </a:r>
          </a:p>
          <a:p>
            <a:pPr>
              <a:spcAft>
                <a:spcPts val="800"/>
              </a:spcAft>
              <a:defRPr/>
            </a:pPr>
            <a:r>
              <a:rPr lang="en-US" altLang="en-US" sz="2400">
                <a:solidFill>
                  <a:schemeClr val="bg1"/>
                </a:solidFill>
                <a:ea typeface="Arial" charset="0"/>
              </a:rPr>
              <a:t>USC Laboratory of Neuroimaging</a:t>
            </a:r>
          </a:p>
          <a:p>
            <a:pPr>
              <a:spcAft>
                <a:spcPts val="80"/>
              </a:spcAft>
              <a:defRPr/>
            </a:pPr>
            <a:r>
              <a:rPr lang="en-US" sz="2400" b="1">
                <a:solidFill>
                  <a:schemeClr val="bg1"/>
                </a:solidFill>
              </a:rPr>
              <a:t>loni.usc.edu</a:t>
            </a:r>
          </a:p>
          <a:p>
            <a:pPr>
              <a:spcAft>
                <a:spcPts val="80"/>
              </a:spcAft>
              <a:defRPr/>
            </a:pPr>
            <a:endParaRPr lang="en-US" altLang="en-US" sz="2400" dirty="0">
              <a:solidFill>
                <a:schemeClr val="bg1"/>
              </a:solidFill>
              <a:ea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6D516E-8D6C-444A-B3D8-EC9DB4A7DEC7}"/>
              </a:ext>
            </a:extLst>
          </p:cNvPr>
          <p:cNvSpPr txBox="1"/>
          <p:nvPr/>
        </p:nvSpPr>
        <p:spPr>
          <a:xfrm>
            <a:off x="780677" y="5181978"/>
            <a:ext cx="34504405" cy="13295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  <a:latin typeface="Arial" charset="0"/>
              </a:rPr>
              <a:t>Want to make sure others can understand and easily use your data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6600" dirty="0">
              <a:solidFill>
                <a:schemeClr val="tx1">
                  <a:lumMod val="75000"/>
                </a:schemeClr>
              </a:solidFill>
              <a:latin typeface="Arial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  <a:latin typeface="Arial" charset="0"/>
              </a:rPr>
              <a:t>A few standard practices:</a:t>
            </a:r>
          </a:p>
          <a:p>
            <a:pPr marL="2057400" lvl="3" indent="-68580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  <a:latin typeface="Arial" charset="0"/>
              </a:rPr>
              <a:t>Keep similar data in each column, with variable name in the first row</a:t>
            </a:r>
          </a:p>
          <a:p>
            <a:pPr marL="2057400" lvl="3" indent="-68580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  <a:latin typeface="Arial" charset="0"/>
              </a:rPr>
              <a:t>Use short, but descriptive variable names</a:t>
            </a:r>
          </a:p>
          <a:p>
            <a:pPr marL="2057400" lvl="3" indent="-68580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  <a:latin typeface="Arial" charset="0"/>
              </a:rPr>
              <a:t>Put only one entry in each cell </a:t>
            </a:r>
          </a:p>
          <a:p>
            <a:endParaRPr lang="en-US" sz="6600" dirty="0">
              <a:solidFill>
                <a:schemeClr val="tx1">
                  <a:lumMod val="75000"/>
                </a:schemeClr>
              </a:solidFill>
              <a:latin typeface="Arial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  <a:latin typeface="Arial" charset="0"/>
              </a:rPr>
              <a:t>Be </a:t>
            </a:r>
            <a:r>
              <a:rPr lang="en-US" sz="6600" b="1" dirty="0">
                <a:solidFill>
                  <a:schemeClr val="tx1">
                    <a:lumMod val="75000"/>
                  </a:schemeClr>
                </a:solidFill>
                <a:latin typeface="Arial" charset="0"/>
              </a:rPr>
              <a:t>consistent!</a:t>
            </a:r>
          </a:p>
          <a:p>
            <a:pPr marL="2057400" lvl="3" indent="-685800">
              <a:buFont typeface="Arial" panose="020B0604020202020204" pitchFamily="34" charset="0"/>
              <a:buChar char="•"/>
            </a:pPr>
            <a:r>
              <a:rPr lang="en-US" sz="6600" dirty="0">
                <a:solidFill>
                  <a:schemeClr val="tx1">
                    <a:lumMod val="75000"/>
                  </a:schemeClr>
                </a:solidFill>
                <a:latin typeface="Arial" charset="0"/>
              </a:rPr>
              <a:t>Ex. ‘male’, ‘Male’, “Male “, and ‘M’ may seem like the same thing, but it makes a big difference when analyzing data</a:t>
            </a:r>
          </a:p>
          <a:p>
            <a:pPr marL="2057400" lvl="3" indent="-685800">
              <a:buFont typeface="Arial" panose="020B0604020202020204" pitchFamily="34" charset="0"/>
              <a:buChar char="•"/>
            </a:pPr>
            <a:endParaRPr lang="en-US" sz="6600" dirty="0">
              <a:solidFill>
                <a:schemeClr val="tx1">
                  <a:lumMod val="75000"/>
                </a:schemeClr>
              </a:solidFill>
              <a:latin typeface="Arial" charset="0"/>
            </a:endParaRPr>
          </a:p>
          <a:p>
            <a:pPr marL="4343400" lvl="8" indent="-685800">
              <a:buFont typeface="Arial" panose="020B0604020202020204" pitchFamily="34" charset="0"/>
              <a:buChar char="•"/>
            </a:pPr>
            <a:endParaRPr lang="en-US" sz="6600" dirty="0">
              <a:solidFill>
                <a:schemeClr val="tx1">
                  <a:lumMod val="75000"/>
                </a:schemeClr>
              </a:solidFill>
              <a:latin typeface="Arial" charset="0"/>
            </a:endParaRPr>
          </a:p>
          <a:p>
            <a:pPr marL="2057400" lvl="3" indent="-685800">
              <a:buFont typeface="Arial" panose="020B0604020202020204" pitchFamily="34" charset="0"/>
              <a:buChar char="•"/>
            </a:pPr>
            <a:endParaRPr lang="en-US" sz="6600" dirty="0">
              <a:solidFill>
                <a:schemeClr val="tx1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286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4754</TotalTime>
  <Words>1125</Words>
  <Application>Microsoft Macintosh PowerPoint</Application>
  <PresentationFormat>Custom</PresentationFormat>
  <Paragraphs>185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BASICS</vt:lpstr>
      <vt:lpstr>Applications</vt:lpstr>
      <vt:lpstr>BASICS</vt:lpstr>
      <vt:lpstr>Arithmetic Operation</vt:lpstr>
      <vt:lpstr>Arithmetic Operation</vt:lpstr>
      <vt:lpstr>Functions</vt:lpstr>
      <vt:lpstr>Formatting Cells</vt:lpstr>
      <vt:lpstr>Organizing Your Data for Analysis</vt:lpstr>
      <vt:lpstr>Messy Data vs. Clean Data Exercise</vt:lpstr>
      <vt:lpstr>Messy Data vs. Clean Data Exercise</vt:lpstr>
      <vt:lpstr>Sorting Data</vt:lpstr>
      <vt:lpstr>Absolute vs Relative Addressing</vt:lpstr>
      <vt:lpstr>Formatting Plots</vt:lpstr>
      <vt:lpstr>Goal Seek</vt:lpstr>
      <vt:lpstr>IF Function</vt:lpstr>
      <vt:lpstr>IF Function</vt:lpstr>
      <vt:lpstr>Exporting your Data</vt:lpstr>
      <vt:lpstr>Workshop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Yujia Zhang</dc:creator>
  <cp:lastModifiedBy>Alexis Bennett</cp:lastModifiedBy>
  <cp:revision>39</cp:revision>
  <dcterms:created xsi:type="dcterms:W3CDTF">2021-01-22T01:54:30Z</dcterms:created>
  <dcterms:modified xsi:type="dcterms:W3CDTF">2022-05-27T16:36:24Z</dcterms:modified>
</cp:coreProperties>
</file>